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6" r:id="rId10"/>
    <p:sldId id="264" r:id="rId11"/>
    <p:sldId id="265" r:id="rId12"/>
    <p:sldId id="268" r:id="rId13"/>
    <p:sldId id="267" r:id="rId14"/>
    <p:sldId id="269" r:id="rId15"/>
    <p:sldId id="271" r:id="rId16"/>
    <p:sldId id="272" r:id="rId17"/>
    <p:sldId id="270" r:id="rId18"/>
    <p:sldId id="273" r:id="rId19"/>
    <p:sldId id="274" r:id="rId20"/>
    <p:sldId id="275" r:id="rId21"/>
    <p:sldId id="277" r:id="rId22"/>
    <p:sldId id="278" r:id="rId23"/>
    <p:sldId id="276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9" r:id="rId33"/>
    <p:sldId id="291" r:id="rId34"/>
    <p:sldId id="292" r:id="rId35"/>
    <p:sldId id="293" r:id="rId36"/>
    <p:sldId id="288" r:id="rId37"/>
    <p:sldId id="295" r:id="rId38"/>
    <p:sldId id="294" r:id="rId39"/>
    <p:sldId id="296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BD"/>
    <a:srgbClr val="8FE2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D1519B-96DA-4CCF-B67F-844E0BFC5488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EF5A4EE1-63BB-4355-BA41-61F800443A64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传感器数据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920BD1C0-58D0-4B75-9E91-940C5A31808F}" type="parTrans" cxnId="{CBD96653-051A-47E1-BF3E-9BEC0D622880}">
      <dgm:prSet/>
      <dgm:spPr/>
      <dgm:t>
        <a:bodyPr/>
        <a:lstStyle/>
        <a:p>
          <a:endParaRPr lang="zh-CN" altLang="en-US"/>
        </a:p>
      </dgm:t>
    </dgm:pt>
    <dgm:pt modelId="{8E2497CE-B1C7-4383-9CAC-62278596AFCE}" type="sibTrans" cxnId="{CBD96653-051A-47E1-BF3E-9BEC0D622880}">
      <dgm:prSet/>
      <dgm:spPr/>
      <dgm:t>
        <a:bodyPr/>
        <a:lstStyle/>
        <a:p>
          <a:endParaRPr lang="zh-CN" altLang="en-US"/>
        </a:p>
      </dgm:t>
    </dgm:pt>
    <dgm:pt modelId="{CF39A804-0792-4FE7-B6D9-1C14265658CF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配准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F44D262A-921C-4633-B74F-A7C3E48307C6}" type="parTrans" cxnId="{64517C56-F2CE-451E-BFEB-1864D2B9BDC2}">
      <dgm:prSet/>
      <dgm:spPr/>
      <dgm:t>
        <a:bodyPr/>
        <a:lstStyle/>
        <a:p>
          <a:endParaRPr lang="zh-CN" altLang="en-US"/>
        </a:p>
      </dgm:t>
    </dgm:pt>
    <dgm:pt modelId="{6A5DB680-35AE-4801-B7FD-DB7AF2AD739F}" type="sibTrans" cxnId="{64517C56-F2CE-451E-BFEB-1864D2B9BDC2}">
      <dgm:prSet/>
      <dgm:spPr/>
      <dgm:t>
        <a:bodyPr/>
        <a:lstStyle/>
        <a:p>
          <a:endParaRPr lang="zh-CN" altLang="en-US"/>
        </a:p>
      </dgm:t>
    </dgm:pt>
    <dgm:pt modelId="{64ED0338-ADC1-4714-8BAC-FF32579D1E08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后端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1FBB160C-731B-4643-8237-FC163B9E6A21}" type="parTrans" cxnId="{27085E84-FC1B-403A-AF03-DDC84472B60E}">
      <dgm:prSet/>
      <dgm:spPr/>
      <dgm:t>
        <a:bodyPr/>
        <a:lstStyle/>
        <a:p>
          <a:endParaRPr lang="zh-CN" altLang="en-US"/>
        </a:p>
      </dgm:t>
    </dgm:pt>
    <dgm:pt modelId="{230B5D6B-3B4E-42CB-BB5C-B8DFAF5C25BC}" type="sibTrans" cxnId="{27085E84-FC1B-403A-AF03-DDC84472B60E}">
      <dgm:prSet/>
      <dgm:spPr/>
      <dgm:t>
        <a:bodyPr/>
        <a:lstStyle/>
        <a:p>
          <a:endParaRPr lang="zh-CN" altLang="en-US"/>
        </a:p>
      </dgm:t>
    </dgm:pt>
    <dgm:pt modelId="{BAF71F9E-90BF-49A3-BFDF-410BA1261EEC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输出结果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6FD41283-ECB6-4879-AD5D-64D14DF13E1B}" type="parTrans" cxnId="{429CDE93-55A7-4F7C-82C8-00FA06205EA6}">
      <dgm:prSet/>
      <dgm:spPr/>
      <dgm:t>
        <a:bodyPr/>
        <a:lstStyle/>
        <a:p>
          <a:endParaRPr lang="zh-CN" altLang="en-US"/>
        </a:p>
      </dgm:t>
    </dgm:pt>
    <dgm:pt modelId="{F7FBF0A9-CEFB-459A-BF47-912B8334311A}" type="sibTrans" cxnId="{429CDE93-55A7-4F7C-82C8-00FA06205EA6}">
      <dgm:prSet/>
      <dgm:spPr/>
      <dgm:t>
        <a:bodyPr/>
        <a:lstStyle/>
        <a:p>
          <a:endParaRPr lang="zh-CN" altLang="en-US"/>
        </a:p>
      </dgm:t>
    </dgm:pt>
    <dgm:pt modelId="{FD5ADC0F-63D0-4995-8585-FEB7295C58B8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轨迹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73B837CA-D518-48A3-8CA8-71A2BFE596A7}" type="parTrans" cxnId="{A3C3F9DC-263C-4F4D-998E-F30A06086203}">
      <dgm:prSet/>
      <dgm:spPr/>
      <dgm:t>
        <a:bodyPr/>
        <a:lstStyle/>
        <a:p>
          <a:endParaRPr lang="zh-CN" altLang="en-US"/>
        </a:p>
      </dgm:t>
    </dgm:pt>
    <dgm:pt modelId="{26383D7D-B6C9-47A2-8831-8801DBD08512}" type="sibTrans" cxnId="{A3C3F9DC-263C-4F4D-998E-F30A06086203}">
      <dgm:prSet/>
      <dgm:spPr/>
      <dgm:t>
        <a:bodyPr/>
        <a:lstStyle/>
        <a:p>
          <a:endParaRPr lang="zh-CN" altLang="en-US"/>
        </a:p>
      </dgm:t>
    </dgm:pt>
    <dgm:pt modelId="{00443ABF-0965-473F-8A90-1E6C9E48F419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地图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66558461-E7C0-4C35-9E05-A64772272956}" type="parTrans" cxnId="{90960DF0-45E7-4AE7-8812-7219BE34D06A}">
      <dgm:prSet/>
      <dgm:spPr/>
      <dgm:t>
        <a:bodyPr/>
        <a:lstStyle/>
        <a:p>
          <a:endParaRPr lang="zh-CN" altLang="en-US"/>
        </a:p>
      </dgm:t>
    </dgm:pt>
    <dgm:pt modelId="{413C7C2C-2F21-4BC4-B8AF-D9452643BC54}" type="sibTrans" cxnId="{90960DF0-45E7-4AE7-8812-7219BE34D06A}">
      <dgm:prSet/>
      <dgm:spPr/>
      <dgm:t>
        <a:bodyPr/>
        <a:lstStyle/>
        <a:p>
          <a:endParaRPr lang="zh-CN" altLang="en-US"/>
        </a:p>
      </dgm:t>
    </dgm:pt>
    <dgm:pt modelId="{37479715-B3F8-4AD7-8A77-4572AF0D587B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图像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8183203D-FB7F-48FC-9462-B8171A51D281}" type="parTrans" cxnId="{34AE38FF-217D-45D7-B50E-EFB7A37381A0}">
      <dgm:prSet/>
      <dgm:spPr/>
      <dgm:t>
        <a:bodyPr/>
        <a:lstStyle/>
        <a:p>
          <a:endParaRPr lang="zh-CN" altLang="en-US"/>
        </a:p>
      </dgm:t>
    </dgm:pt>
    <dgm:pt modelId="{90628E5A-7976-4819-8E8F-E2D9D505B507}" type="sibTrans" cxnId="{34AE38FF-217D-45D7-B50E-EFB7A37381A0}">
      <dgm:prSet/>
      <dgm:spPr/>
      <dgm:t>
        <a:bodyPr/>
        <a:lstStyle/>
        <a:p>
          <a:endParaRPr lang="zh-CN" altLang="en-US"/>
        </a:p>
      </dgm:t>
    </dgm:pt>
    <dgm:pt modelId="{C7C88165-AEDA-4F67-BDAF-13781FB61D0A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点云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E51F88ED-02C5-46F5-B8FE-128F2CEF6FCD}" type="parTrans" cxnId="{BD42FEBA-60C3-4D60-B0F6-73BC768DE41E}">
      <dgm:prSet/>
      <dgm:spPr/>
      <dgm:t>
        <a:bodyPr/>
        <a:lstStyle/>
        <a:p>
          <a:endParaRPr lang="zh-CN" altLang="en-US"/>
        </a:p>
      </dgm:t>
    </dgm:pt>
    <dgm:pt modelId="{6CDD0E12-FF1C-4EB6-9418-2F78F571CC6B}" type="sibTrans" cxnId="{BD42FEBA-60C3-4D60-B0F6-73BC768DE41E}">
      <dgm:prSet/>
      <dgm:spPr/>
      <dgm:t>
        <a:bodyPr/>
        <a:lstStyle/>
        <a:p>
          <a:endParaRPr lang="zh-CN" altLang="en-US"/>
        </a:p>
      </dgm:t>
    </dgm:pt>
    <dgm:pt modelId="{9CFA17E2-DADF-4272-99FF-6A8091038A06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特征匹配</a:t>
          </a:r>
          <a:r>
            <a:rPr lang="en-US" altLang="zh-CN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+ICP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960B1958-A4DD-4DDA-A496-7B216AEB93EA}" type="parTrans" cxnId="{B97076C9-2C32-4BB6-B16E-49DB27C0BA43}">
      <dgm:prSet/>
      <dgm:spPr/>
      <dgm:t>
        <a:bodyPr/>
        <a:lstStyle/>
        <a:p>
          <a:endParaRPr lang="zh-CN" altLang="en-US"/>
        </a:p>
      </dgm:t>
    </dgm:pt>
    <dgm:pt modelId="{1570D9E5-4DEC-4FC9-805D-FC915B0333F4}" type="sibTrans" cxnId="{B97076C9-2C32-4BB6-B16E-49DB27C0BA43}">
      <dgm:prSet/>
      <dgm:spPr/>
      <dgm:t>
        <a:bodyPr/>
        <a:lstStyle/>
        <a:p>
          <a:endParaRPr lang="zh-CN" altLang="en-US"/>
        </a:p>
      </dgm:t>
    </dgm:pt>
    <dgm:pt modelId="{D74DC673-AE93-4994-8CCD-9E5BFD853905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直接配准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7A0EE479-410F-4051-91D9-0B3FE35921B8}" type="parTrans" cxnId="{00346783-BB4D-4737-B1C9-AD03A91C592B}">
      <dgm:prSet/>
      <dgm:spPr/>
      <dgm:t>
        <a:bodyPr/>
        <a:lstStyle/>
        <a:p>
          <a:endParaRPr lang="zh-CN" altLang="en-US"/>
        </a:p>
      </dgm:t>
    </dgm:pt>
    <dgm:pt modelId="{062D3AB7-48C1-435C-B28C-4EC4EB373A21}" type="sibTrans" cxnId="{00346783-BB4D-4737-B1C9-AD03A91C592B}">
      <dgm:prSet/>
      <dgm:spPr/>
      <dgm:t>
        <a:bodyPr/>
        <a:lstStyle/>
        <a:p>
          <a:endParaRPr lang="zh-CN" altLang="en-US"/>
        </a:p>
      </dgm:t>
    </dgm:pt>
    <dgm:pt modelId="{49C363D5-DC73-433C-B64F-48F68B6C88E4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滤波器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701B9A69-9CA6-4EC9-A960-3661018436A5}" type="parTrans" cxnId="{93C1357C-E405-4776-9144-A352B1B628F9}">
      <dgm:prSet/>
      <dgm:spPr/>
      <dgm:t>
        <a:bodyPr/>
        <a:lstStyle/>
        <a:p>
          <a:endParaRPr lang="zh-CN" altLang="en-US"/>
        </a:p>
      </dgm:t>
    </dgm:pt>
    <dgm:pt modelId="{4BDBD4C3-CCD3-4D44-BB89-9FCFF9BFE8CE}" type="sibTrans" cxnId="{93C1357C-E405-4776-9144-A352B1B628F9}">
      <dgm:prSet/>
      <dgm:spPr/>
      <dgm:t>
        <a:bodyPr/>
        <a:lstStyle/>
        <a:p>
          <a:endParaRPr lang="zh-CN" altLang="en-US"/>
        </a:p>
      </dgm:t>
    </dgm:pt>
    <dgm:pt modelId="{38E444E3-DFF5-4C5C-A600-081583DDA733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优化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50A5F293-1CF4-47D7-8B48-0F2C3B06E766}" type="parTrans" cxnId="{0D0DC838-7F75-44E4-8A72-B0EC301A0662}">
      <dgm:prSet/>
      <dgm:spPr/>
      <dgm:t>
        <a:bodyPr/>
        <a:lstStyle/>
        <a:p>
          <a:endParaRPr lang="zh-CN" altLang="en-US"/>
        </a:p>
      </dgm:t>
    </dgm:pt>
    <dgm:pt modelId="{0831E089-23C1-46B6-8155-D38E2F8CBA25}" type="sibTrans" cxnId="{0D0DC838-7F75-44E4-8A72-B0EC301A0662}">
      <dgm:prSet/>
      <dgm:spPr/>
      <dgm:t>
        <a:bodyPr/>
        <a:lstStyle/>
        <a:p>
          <a:endParaRPr lang="zh-CN" altLang="en-US"/>
        </a:p>
      </dgm:t>
    </dgm:pt>
    <dgm:pt modelId="{1F3CEBC0-F1F6-492B-B733-41885CA79058}" type="pres">
      <dgm:prSet presAssocID="{1ED1519B-96DA-4CCF-B67F-844E0BFC5488}" presName="Name0" presStyleCnt="0">
        <dgm:presLayoutVars>
          <dgm:dir/>
          <dgm:resizeHandles val="exact"/>
        </dgm:presLayoutVars>
      </dgm:prSet>
      <dgm:spPr/>
    </dgm:pt>
    <dgm:pt modelId="{AC1B43CC-A599-4FCE-8C6D-274F2F0D49B3}" type="pres">
      <dgm:prSet presAssocID="{EF5A4EE1-63BB-4355-BA41-61F800443A6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B1B50B-0651-40CC-8500-71C9F826D2A9}" type="pres">
      <dgm:prSet presAssocID="{8E2497CE-B1C7-4383-9CAC-62278596AFC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C2B0BBD9-275E-4716-A5ED-07918051E700}" type="pres">
      <dgm:prSet presAssocID="{8E2497CE-B1C7-4383-9CAC-62278596AFC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F3F9F8A0-692E-4A33-B1E8-E1BE97420C1D}" type="pres">
      <dgm:prSet presAssocID="{CF39A804-0792-4FE7-B6D9-1C14265658C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69555F-464D-40F7-88C3-1E19CAF66320}" type="pres">
      <dgm:prSet presAssocID="{6A5DB680-35AE-4801-B7FD-DB7AF2AD739F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5E0E7600-99DA-4307-AD7A-7C8437ACDDDF}" type="pres">
      <dgm:prSet presAssocID="{6A5DB680-35AE-4801-B7FD-DB7AF2AD739F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2678D08F-D67E-4A8F-ACCA-B72FC095F54E}" type="pres">
      <dgm:prSet presAssocID="{64ED0338-ADC1-4714-8BAC-FF32579D1E0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B6B9E8-2D25-4D61-BC72-8889FBC89DFC}" type="pres">
      <dgm:prSet presAssocID="{230B5D6B-3B4E-42CB-BB5C-B8DFAF5C25BC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DC73D8BB-706D-4095-9025-FD423EE66FDC}" type="pres">
      <dgm:prSet presAssocID="{230B5D6B-3B4E-42CB-BB5C-B8DFAF5C25BC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7C98CAAA-C9C3-4429-A7F5-617F3E00EB63}" type="pres">
      <dgm:prSet presAssocID="{BAF71F9E-90BF-49A3-BFDF-410BA1261EE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3C1357C-E405-4776-9144-A352B1B628F9}" srcId="{64ED0338-ADC1-4714-8BAC-FF32579D1E08}" destId="{49C363D5-DC73-433C-B64F-48F68B6C88E4}" srcOrd="0" destOrd="0" parTransId="{701B9A69-9CA6-4EC9-A960-3661018436A5}" sibTransId="{4BDBD4C3-CCD3-4D44-BB89-9FCFF9BFE8CE}"/>
    <dgm:cxn modelId="{43854F4E-E0ED-4AB9-B7E9-3922C569EA3F}" type="presOf" srcId="{49C363D5-DC73-433C-B64F-48F68B6C88E4}" destId="{2678D08F-D67E-4A8F-ACCA-B72FC095F54E}" srcOrd="0" destOrd="1" presId="urn:microsoft.com/office/officeart/2005/8/layout/process1"/>
    <dgm:cxn modelId="{E5FFEBD2-6EA9-4B8C-9B03-7DD65764184A}" type="presOf" srcId="{37479715-B3F8-4AD7-8A77-4572AF0D587B}" destId="{AC1B43CC-A599-4FCE-8C6D-274F2F0D49B3}" srcOrd="0" destOrd="1" presId="urn:microsoft.com/office/officeart/2005/8/layout/process1"/>
    <dgm:cxn modelId="{00346783-BB4D-4737-B1C9-AD03A91C592B}" srcId="{CF39A804-0792-4FE7-B6D9-1C14265658CF}" destId="{D74DC673-AE93-4994-8CCD-9E5BFD853905}" srcOrd="1" destOrd="0" parTransId="{7A0EE479-410F-4051-91D9-0B3FE35921B8}" sibTransId="{062D3AB7-48C1-435C-B28C-4EC4EB373A21}"/>
    <dgm:cxn modelId="{90960DF0-45E7-4AE7-8812-7219BE34D06A}" srcId="{BAF71F9E-90BF-49A3-BFDF-410BA1261EEC}" destId="{00443ABF-0965-473F-8A90-1E6C9E48F419}" srcOrd="1" destOrd="0" parTransId="{66558461-E7C0-4C35-9E05-A64772272956}" sibTransId="{413C7C2C-2F21-4BC4-B8AF-D9452643BC54}"/>
    <dgm:cxn modelId="{A5E4923E-D0EB-407E-A9ED-34210E188641}" type="presOf" srcId="{38E444E3-DFF5-4C5C-A600-081583DDA733}" destId="{2678D08F-D67E-4A8F-ACCA-B72FC095F54E}" srcOrd="0" destOrd="2" presId="urn:microsoft.com/office/officeart/2005/8/layout/process1"/>
    <dgm:cxn modelId="{51A211AA-03A5-4A27-BD8A-E11A0CEC55A3}" type="presOf" srcId="{EF5A4EE1-63BB-4355-BA41-61F800443A64}" destId="{AC1B43CC-A599-4FCE-8C6D-274F2F0D49B3}" srcOrd="0" destOrd="0" presId="urn:microsoft.com/office/officeart/2005/8/layout/process1"/>
    <dgm:cxn modelId="{64517C56-F2CE-451E-BFEB-1864D2B9BDC2}" srcId="{1ED1519B-96DA-4CCF-B67F-844E0BFC5488}" destId="{CF39A804-0792-4FE7-B6D9-1C14265658CF}" srcOrd="1" destOrd="0" parTransId="{F44D262A-921C-4633-B74F-A7C3E48307C6}" sibTransId="{6A5DB680-35AE-4801-B7FD-DB7AF2AD739F}"/>
    <dgm:cxn modelId="{27085E84-FC1B-403A-AF03-DDC84472B60E}" srcId="{1ED1519B-96DA-4CCF-B67F-844E0BFC5488}" destId="{64ED0338-ADC1-4714-8BAC-FF32579D1E08}" srcOrd="2" destOrd="0" parTransId="{1FBB160C-731B-4643-8237-FC163B9E6A21}" sibTransId="{230B5D6B-3B4E-42CB-BB5C-B8DFAF5C25BC}"/>
    <dgm:cxn modelId="{B97076C9-2C32-4BB6-B16E-49DB27C0BA43}" srcId="{CF39A804-0792-4FE7-B6D9-1C14265658CF}" destId="{9CFA17E2-DADF-4272-99FF-6A8091038A06}" srcOrd="0" destOrd="0" parTransId="{960B1958-A4DD-4DDA-A496-7B216AEB93EA}" sibTransId="{1570D9E5-4DEC-4FC9-805D-FC915B0333F4}"/>
    <dgm:cxn modelId="{E711FBE4-F4FE-4128-A97F-DE3F72665199}" type="presOf" srcId="{6A5DB680-35AE-4801-B7FD-DB7AF2AD739F}" destId="{5E0E7600-99DA-4307-AD7A-7C8437ACDDDF}" srcOrd="1" destOrd="0" presId="urn:microsoft.com/office/officeart/2005/8/layout/process1"/>
    <dgm:cxn modelId="{CF6E5BCC-4E71-465C-8644-D9CEB7B341BC}" type="presOf" srcId="{64ED0338-ADC1-4714-8BAC-FF32579D1E08}" destId="{2678D08F-D67E-4A8F-ACCA-B72FC095F54E}" srcOrd="0" destOrd="0" presId="urn:microsoft.com/office/officeart/2005/8/layout/process1"/>
    <dgm:cxn modelId="{237393D5-EE11-4CDC-8558-0CEE2F5C11C6}" type="presOf" srcId="{FD5ADC0F-63D0-4995-8585-FEB7295C58B8}" destId="{7C98CAAA-C9C3-4429-A7F5-617F3E00EB63}" srcOrd="0" destOrd="1" presId="urn:microsoft.com/office/officeart/2005/8/layout/process1"/>
    <dgm:cxn modelId="{429CDE93-55A7-4F7C-82C8-00FA06205EA6}" srcId="{1ED1519B-96DA-4CCF-B67F-844E0BFC5488}" destId="{BAF71F9E-90BF-49A3-BFDF-410BA1261EEC}" srcOrd="3" destOrd="0" parTransId="{6FD41283-ECB6-4879-AD5D-64D14DF13E1B}" sibTransId="{F7FBF0A9-CEFB-459A-BF47-912B8334311A}"/>
    <dgm:cxn modelId="{A3C3F9DC-263C-4F4D-998E-F30A06086203}" srcId="{BAF71F9E-90BF-49A3-BFDF-410BA1261EEC}" destId="{FD5ADC0F-63D0-4995-8585-FEB7295C58B8}" srcOrd="0" destOrd="0" parTransId="{73B837CA-D518-48A3-8CA8-71A2BFE596A7}" sibTransId="{26383D7D-B6C9-47A2-8831-8801DBD08512}"/>
    <dgm:cxn modelId="{A12FF4E7-5CB6-44E1-8378-A88DA7D96696}" type="presOf" srcId="{8E2497CE-B1C7-4383-9CAC-62278596AFCE}" destId="{C2B0BBD9-275E-4716-A5ED-07918051E700}" srcOrd="1" destOrd="0" presId="urn:microsoft.com/office/officeart/2005/8/layout/process1"/>
    <dgm:cxn modelId="{076345A2-041A-4B92-9A75-7CDE74361D86}" type="presOf" srcId="{BAF71F9E-90BF-49A3-BFDF-410BA1261EEC}" destId="{7C98CAAA-C9C3-4429-A7F5-617F3E00EB63}" srcOrd="0" destOrd="0" presId="urn:microsoft.com/office/officeart/2005/8/layout/process1"/>
    <dgm:cxn modelId="{8204535D-181E-43A4-9837-A9356386062B}" type="presOf" srcId="{1ED1519B-96DA-4CCF-B67F-844E0BFC5488}" destId="{1F3CEBC0-F1F6-492B-B733-41885CA79058}" srcOrd="0" destOrd="0" presId="urn:microsoft.com/office/officeart/2005/8/layout/process1"/>
    <dgm:cxn modelId="{BD42FEBA-60C3-4D60-B0F6-73BC768DE41E}" srcId="{EF5A4EE1-63BB-4355-BA41-61F800443A64}" destId="{C7C88165-AEDA-4F67-BDAF-13781FB61D0A}" srcOrd="1" destOrd="0" parTransId="{E51F88ED-02C5-46F5-B8FE-128F2CEF6FCD}" sibTransId="{6CDD0E12-FF1C-4EB6-9418-2F78F571CC6B}"/>
    <dgm:cxn modelId="{3EFB12EE-D1BD-4E6E-A2E9-A5E9C228D78C}" type="presOf" srcId="{230B5D6B-3B4E-42CB-BB5C-B8DFAF5C25BC}" destId="{DC73D8BB-706D-4095-9025-FD423EE66FDC}" srcOrd="1" destOrd="0" presId="urn:microsoft.com/office/officeart/2005/8/layout/process1"/>
    <dgm:cxn modelId="{157F011F-F1B6-4526-8CF1-7AACC582E1B7}" type="presOf" srcId="{8E2497CE-B1C7-4383-9CAC-62278596AFCE}" destId="{9EB1B50B-0651-40CC-8500-71C9F826D2A9}" srcOrd="0" destOrd="0" presId="urn:microsoft.com/office/officeart/2005/8/layout/process1"/>
    <dgm:cxn modelId="{CBD96653-051A-47E1-BF3E-9BEC0D622880}" srcId="{1ED1519B-96DA-4CCF-B67F-844E0BFC5488}" destId="{EF5A4EE1-63BB-4355-BA41-61F800443A64}" srcOrd="0" destOrd="0" parTransId="{920BD1C0-58D0-4B75-9E91-940C5A31808F}" sibTransId="{8E2497CE-B1C7-4383-9CAC-62278596AFCE}"/>
    <dgm:cxn modelId="{1907C1C8-C57A-4C40-A67E-B8A4B5943D31}" type="presOf" srcId="{9CFA17E2-DADF-4272-99FF-6A8091038A06}" destId="{F3F9F8A0-692E-4A33-B1E8-E1BE97420C1D}" srcOrd="0" destOrd="1" presId="urn:microsoft.com/office/officeart/2005/8/layout/process1"/>
    <dgm:cxn modelId="{6963D47B-66DF-4D4C-B013-6700F1A2C737}" type="presOf" srcId="{6A5DB680-35AE-4801-B7FD-DB7AF2AD739F}" destId="{7E69555F-464D-40F7-88C3-1E19CAF66320}" srcOrd="0" destOrd="0" presId="urn:microsoft.com/office/officeart/2005/8/layout/process1"/>
    <dgm:cxn modelId="{0D0DC838-7F75-44E4-8A72-B0EC301A0662}" srcId="{64ED0338-ADC1-4714-8BAC-FF32579D1E08}" destId="{38E444E3-DFF5-4C5C-A600-081583DDA733}" srcOrd="1" destOrd="0" parTransId="{50A5F293-1CF4-47D7-8B48-0F2C3B06E766}" sibTransId="{0831E089-23C1-46B6-8155-D38E2F8CBA25}"/>
    <dgm:cxn modelId="{34AE38FF-217D-45D7-B50E-EFB7A37381A0}" srcId="{EF5A4EE1-63BB-4355-BA41-61F800443A64}" destId="{37479715-B3F8-4AD7-8A77-4572AF0D587B}" srcOrd="0" destOrd="0" parTransId="{8183203D-FB7F-48FC-9462-B8171A51D281}" sibTransId="{90628E5A-7976-4819-8E8F-E2D9D505B507}"/>
    <dgm:cxn modelId="{DD96E51D-44B5-490B-8212-0BBF3776C188}" type="presOf" srcId="{D74DC673-AE93-4994-8CCD-9E5BFD853905}" destId="{F3F9F8A0-692E-4A33-B1E8-E1BE97420C1D}" srcOrd="0" destOrd="2" presId="urn:microsoft.com/office/officeart/2005/8/layout/process1"/>
    <dgm:cxn modelId="{8526C206-A5F5-411C-84D0-30163D1F5D08}" type="presOf" srcId="{CF39A804-0792-4FE7-B6D9-1C14265658CF}" destId="{F3F9F8A0-692E-4A33-B1E8-E1BE97420C1D}" srcOrd="0" destOrd="0" presId="urn:microsoft.com/office/officeart/2005/8/layout/process1"/>
    <dgm:cxn modelId="{4B017D9A-BE6F-4DF7-B0A1-512341C08189}" type="presOf" srcId="{00443ABF-0965-473F-8A90-1E6C9E48F419}" destId="{7C98CAAA-C9C3-4429-A7F5-617F3E00EB63}" srcOrd="0" destOrd="2" presId="urn:microsoft.com/office/officeart/2005/8/layout/process1"/>
    <dgm:cxn modelId="{7E69AD47-5981-47F4-A2EE-5240A251346A}" type="presOf" srcId="{230B5D6B-3B4E-42CB-BB5C-B8DFAF5C25BC}" destId="{C4B6B9E8-2D25-4D61-BC72-8889FBC89DFC}" srcOrd="0" destOrd="0" presId="urn:microsoft.com/office/officeart/2005/8/layout/process1"/>
    <dgm:cxn modelId="{4CEE5FE7-2B41-4AC2-983C-E4193A8B0C92}" type="presOf" srcId="{C7C88165-AEDA-4F67-BDAF-13781FB61D0A}" destId="{AC1B43CC-A599-4FCE-8C6D-274F2F0D49B3}" srcOrd="0" destOrd="2" presId="urn:microsoft.com/office/officeart/2005/8/layout/process1"/>
    <dgm:cxn modelId="{CB2A4EBC-4EB7-4815-882A-3C6D4DB2E16B}" type="presParOf" srcId="{1F3CEBC0-F1F6-492B-B733-41885CA79058}" destId="{AC1B43CC-A599-4FCE-8C6D-274F2F0D49B3}" srcOrd="0" destOrd="0" presId="urn:microsoft.com/office/officeart/2005/8/layout/process1"/>
    <dgm:cxn modelId="{65B6D2D0-A66D-4E7E-ABF5-3D00C0352E27}" type="presParOf" srcId="{1F3CEBC0-F1F6-492B-B733-41885CA79058}" destId="{9EB1B50B-0651-40CC-8500-71C9F826D2A9}" srcOrd="1" destOrd="0" presId="urn:microsoft.com/office/officeart/2005/8/layout/process1"/>
    <dgm:cxn modelId="{79D3FA38-74A3-4836-88C6-A3A846BE8D08}" type="presParOf" srcId="{9EB1B50B-0651-40CC-8500-71C9F826D2A9}" destId="{C2B0BBD9-275E-4716-A5ED-07918051E700}" srcOrd="0" destOrd="0" presId="urn:microsoft.com/office/officeart/2005/8/layout/process1"/>
    <dgm:cxn modelId="{CA25F845-A5EA-45AA-AC98-D77B396DA0B6}" type="presParOf" srcId="{1F3CEBC0-F1F6-492B-B733-41885CA79058}" destId="{F3F9F8A0-692E-4A33-B1E8-E1BE97420C1D}" srcOrd="2" destOrd="0" presId="urn:microsoft.com/office/officeart/2005/8/layout/process1"/>
    <dgm:cxn modelId="{C6C5C938-FC7A-4F33-9F63-8D4408AE2B2C}" type="presParOf" srcId="{1F3CEBC0-F1F6-492B-B733-41885CA79058}" destId="{7E69555F-464D-40F7-88C3-1E19CAF66320}" srcOrd="3" destOrd="0" presId="urn:microsoft.com/office/officeart/2005/8/layout/process1"/>
    <dgm:cxn modelId="{39076B37-111D-45AE-8048-13B80CE251A2}" type="presParOf" srcId="{7E69555F-464D-40F7-88C3-1E19CAF66320}" destId="{5E0E7600-99DA-4307-AD7A-7C8437ACDDDF}" srcOrd="0" destOrd="0" presId="urn:microsoft.com/office/officeart/2005/8/layout/process1"/>
    <dgm:cxn modelId="{00044CE7-FA49-4560-8913-8D05ED8C4F13}" type="presParOf" srcId="{1F3CEBC0-F1F6-492B-B733-41885CA79058}" destId="{2678D08F-D67E-4A8F-ACCA-B72FC095F54E}" srcOrd="4" destOrd="0" presId="urn:microsoft.com/office/officeart/2005/8/layout/process1"/>
    <dgm:cxn modelId="{E1F325E3-6382-42D2-8AD2-F0387F194E6A}" type="presParOf" srcId="{1F3CEBC0-F1F6-492B-B733-41885CA79058}" destId="{C4B6B9E8-2D25-4D61-BC72-8889FBC89DFC}" srcOrd="5" destOrd="0" presId="urn:microsoft.com/office/officeart/2005/8/layout/process1"/>
    <dgm:cxn modelId="{3EEDDAE7-F5D6-4E31-AAA5-3E33564DB93E}" type="presParOf" srcId="{C4B6B9E8-2D25-4D61-BC72-8889FBC89DFC}" destId="{DC73D8BB-706D-4095-9025-FD423EE66FDC}" srcOrd="0" destOrd="0" presId="urn:microsoft.com/office/officeart/2005/8/layout/process1"/>
    <dgm:cxn modelId="{4B8F4DFB-0DE9-427D-B9C4-5C55E3B05D87}" type="presParOf" srcId="{1F3CEBC0-F1F6-492B-B733-41885CA79058}" destId="{7C98CAAA-C9C3-4429-A7F5-617F3E00EB6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705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058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612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127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82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24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75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398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49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73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91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31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3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um-vision/dvo_slam" TargetMode="External"/><Relationship Id="rId3" Type="http://schemas.openxmlformats.org/officeDocument/2006/relationships/hyperlink" Target="https://github.com/raulmur/ORB_SLAM" TargetMode="External"/><Relationship Id="rId7" Type="http://schemas.openxmlformats.org/officeDocument/2006/relationships/hyperlink" Target="https://github.com/introlab/rtabmap_ros#rtabmap_ros" TargetMode="External"/><Relationship Id="rId2" Type="http://schemas.openxmlformats.org/officeDocument/2006/relationships/hyperlink" Target="https://github.com/felixendres/rgbdslam_v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uzh-rpg/rpg_svo" TargetMode="External"/><Relationship Id="rId11" Type="http://schemas.openxmlformats.org/officeDocument/2006/relationships/hyperlink" Target="https://github.com/anuranbaka/OpenDTAM" TargetMode="External"/><Relationship Id="rId5" Type="http://schemas.openxmlformats.org/officeDocument/2006/relationships/hyperlink" Target="https://github.com/tu-darmstadt-ros-pkg/hector_slam" TargetMode="External"/><Relationship Id="rId10" Type="http://schemas.openxmlformats.org/officeDocument/2006/relationships/hyperlink" Target="http://pointclouds.org/documentation/tutorials/using_kinfu_large_scale.php" TargetMode="External"/><Relationship Id="rId4" Type="http://schemas.openxmlformats.org/officeDocument/2006/relationships/hyperlink" Target="https://github.com/tum-vision/lsd_slam" TargetMode="External"/><Relationship Id="rId9" Type="http://schemas.openxmlformats.org/officeDocument/2006/relationships/hyperlink" Target="http://research.microsoft.com/en-us/projects/surfacerecon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The </a:t>
            </a:r>
            <a:r>
              <a:rPr lang="en-US" altLang="zh-CN" dirty="0" smtClean="0">
                <a:solidFill>
                  <a:srgbClr val="00B0F0"/>
                </a:solidFill>
              </a:rPr>
              <a:t>B</a:t>
            </a:r>
            <a:r>
              <a:rPr lang="en-US" altLang="zh-CN" dirty="0" smtClean="0"/>
              <a:t>asics about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SLAM</a:t>
            </a:r>
            <a:endParaRPr lang="zh-CN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Xiang Gao</a:t>
            </a:r>
          </a:p>
          <a:p>
            <a:r>
              <a:rPr lang="en-US" altLang="zh-CN" dirty="0" smtClean="0"/>
              <a:t>Tsinghua Univ.</a:t>
            </a:r>
          </a:p>
          <a:p>
            <a:r>
              <a:rPr lang="en-US" altLang="zh-CN" dirty="0" smtClean="0"/>
              <a:t>2016.3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9859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/>
                </a:solidFill>
              </a:rPr>
              <a:t>V</a:t>
            </a:r>
            <a:r>
              <a:rPr lang="en-US" altLang="zh-CN" dirty="0" smtClean="0"/>
              <a:t>isual Odometry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273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en-US" altLang="zh-CN" dirty="0" smtClean="0">
                <a:solidFill>
                  <a:schemeClr val="accent2"/>
                </a:solidFill>
              </a:rPr>
              <a:t>V</a:t>
            </a:r>
            <a:r>
              <a:rPr lang="en-US" altLang="zh-CN" dirty="0" smtClean="0"/>
              <a:t>isual </a:t>
            </a:r>
            <a:r>
              <a:rPr lang="en-US" altLang="zh-CN" dirty="0"/>
              <a:t>Odometry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898697" cy="410164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Visual Odometry</a:t>
            </a:r>
          </a:p>
          <a:p>
            <a:pPr lvl="1"/>
            <a:r>
              <a:rPr lang="en-US" altLang="zh-CN" dirty="0" smtClean="0"/>
              <a:t>Estimate the </a:t>
            </a:r>
            <a:r>
              <a:rPr lang="en-US" altLang="zh-CN" dirty="0" smtClean="0">
                <a:solidFill>
                  <a:srgbClr val="C00000"/>
                </a:solidFill>
              </a:rPr>
              <a:t>ego-motion</a:t>
            </a:r>
            <a:r>
              <a:rPr lang="en-US" altLang="zh-CN" dirty="0" smtClean="0"/>
              <a:t> between frames.</a:t>
            </a:r>
          </a:p>
          <a:p>
            <a:pPr lvl="1"/>
            <a:r>
              <a:rPr lang="en-US" altLang="zh-CN" dirty="0" smtClean="0"/>
              <a:t>Basically Two-view geometry.</a:t>
            </a:r>
          </a:p>
          <a:p>
            <a:pPr lvl="1"/>
            <a:endParaRPr lang="en-US" altLang="zh-CN" dirty="0" smtClean="0"/>
          </a:p>
          <a:p>
            <a:r>
              <a:rPr lang="en-US" altLang="zh-CN" dirty="0" smtClean="0">
                <a:solidFill>
                  <a:srgbClr val="C00000"/>
                </a:solidFill>
              </a:rPr>
              <a:t>Problem</a:t>
            </a:r>
          </a:p>
          <a:p>
            <a:pPr lvl="1"/>
            <a:r>
              <a:rPr lang="en-US" altLang="zh-CN" dirty="0" smtClean="0"/>
              <a:t>Data: a set of images</a:t>
            </a:r>
          </a:p>
          <a:p>
            <a:pPr lvl="1"/>
            <a:r>
              <a:rPr lang="en-US" altLang="zh-CN" dirty="0" smtClean="0"/>
              <a:t>Goal: Estimate the camera </a:t>
            </a:r>
            <a:r>
              <a:rPr lang="en-US" altLang="zh-CN" dirty="0" smtClean="0">
                <a:solidFill>
                  <a:srgbClr val="C00000"/>
                </a:solidFill>
              </a:rPr>
              <a:t>motion</a:t>
            </a:r>
            <a:r>
              <a:rPr lang="en-US" altLang="zh-CN" dirty="0" smtClean="0"/>
              <a:t> and </a:t>
            </a:r>
            <a:r>
              <a:rPr lang="en-US" altLang="zh-CN" dirty="0" smtClean="0">
                <a:solidFill>
                  <a:srgbClr val="C00000"/>
                </a:solidFill>
              </a:rPr>
              <a:t>reconstruct</a:t>
            </a:r>
            <a:r>
              <a:rPr lang="en-US" altLang="zh-CN" dirty="0" smtClean="0"/>
              <a:t> the environment</a:t>
            </a:r>
          </a:p>
          <a:p>
            <a:pPr lvl="1"/>
            <a:r>
              <a:rPr lang="en-US" altLang="zh-CN" dirty="0" smtClean="0"/>
              <a:t>Structure-from-Motion (</a:t>
            </a:r>
            <a:r>
              <a:rPr lang="en-US" altLang="zh-CN" dirty="0" err="1" smtClean="0"/>
              <a:t>SfM</a:t>
            </a:r>
            <a:r>
              <a:rPr lang="en-US" altLang="zh-CN" dirty="0" smtClean="0"/>
              <a:t>) or </a:t>
            </a:r>
            <a:r>
              <a:rPr lang="en-US" altLang="zh-CN" dirty="0" err="1" smtClean="0"/>
              <a:t>vSLAM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97" y="1825625"/>
            <a:ext cx="48577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02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en-US" altLang="zh-CN" dirty="0">
                <a:solidFill>
                  <a:schemeClr val="accent2"/>
                </a:solidFill>
              </a:rPr>
              <a:t>V</a:t>
            </a:r>
            <a:r>
              <a:rPr lang="en-US" altLang="zh-CN" dirty="0"/>
              <a:t>isual Odometry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Feature-based Methods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zh-CN" sz="2000" dirty="0" smtClean="0"/>
              <a:t>Select 100-1000 representative </a:t>
            </a:r>
            <a:r>
              <a:rPr lang="en-US" altLang="zh-CN" sz="2000" dirty="0" smtClean="0">
                <a:solidFill>
                  <a:srgbClr val="C00000"/>
                </a:solidFill>
              </a:rPr>
              <a:t>points (or lines, planes)</a:t>
            </a:r>
            <a:r>
              <a:rPr lang="en-US" altLang="zh-CN" sz="2000" dirty="0" smtClean="0"/>
              <a:t> and discard the others.</a:t>
            </a:r>
          </a:p>
          <a:p>
            <a:r>
              <a:rPr lang="en-US" altLang="zh-CN" sz="2000" dirty="0" smtClean="0"/>
              <a:t>Estimation the motion from the key-points.</a:t>
            </a:r>
          </a:p>
          <a:p>
            <a:r>
              <a:rPr lang="en-US" altLang="zh-CN" sz="2000" dirty="0" smtClean="0"/>
              <a:t>Track the key-points using descriptors.</a:t>
            </a:r>
          </a:p>
          <a:p>
            <a:r>
              <a:rPr lang="en-US" altLang="zh-CN" sz="2000" dirty="0" smtClean="0"/>
              <a:t>Sparse</a:t>
            </a:r>
          </a:p>
          <a:p>
            <a:r>
              <a:rPr lang="en-US" altLang="zh-CN" sz="2000" dirty="0" smtClean="0"/>
              <a:t>Robust to outliers</a:t>
            </a:r>
          </a:p>
          <a:p>
            <a:r>
              <a:rPr lang="en-US" altLang="zh-CN" sz="2000" dirty="0" smtClean="0"/>
              <a:t>Works in both long and short base-line</a:t>
            </a:r>
            <a:endParaRPr lang="zh-CN" altLang="en-US" sz="2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 smtClean="0"/>
              <a:t>Direct methods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zh-CN" sz="2000" dirty="0" smtClean="0"/>
              <a:t>Estimate the motion directly from pixels.</a:t>
            </a:r>
          </a:p>
          <a:p>
            <a:r>
              <a:rPr lang="en-US" altLang="zh-CN" sz="2000" dirty="0" smtClean="0"/>
              <a:t>Use all information from images.</a:t>
            </a:r>
          </a:p>
          <a:p>
            <a:r>
              <a:rPr lang="en-US" altLang="zh-CN" sz="2000" dirty="0" smtClean="0"/>
              <a:t>Dense</a:t>
            </a:r>
          </a:p>
          <a:p>
            <a:r>
              <a:rPr lang="en-US" altLang="zh-CN" sz="2000" dirty="0" smtClean="0"/>
              <a:t>Slower</a:t>
            </a:r>
          </a:p>
          <a:p>
            <a:r>
              <a:rPr lang="en-US" altLang="zh-CN" sz="2000" dirty="0" smtClean="0"/>
              <a:t>Difficult to remove the outliers</a:t>
            </a:r>
          </a:p>
          <a:p>
            <a:r>
              <a:rPr lang="en-US" altLang="zh-CN" sz="2000" dirty="0" smtClean="0"/>
              <a:t>Needs good initialization</a:t>
            </a:r>
          </a:p>
          <a:p>
            <a:r>
              <a:rPr lang="en-US" altLang="zh-CN" sz="2000" dirty="0" smtClean="0"/>
              <a:t>Works only in short base-line case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26573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en-US" altLang="zh-CN" dirty="0">
                <a:solidFill>
                  <a:schemeClr val="accent2"/>
                </a:solidFill>
              </a:rPr>
              <a:t>V</a:t>
            </a:r>
            <a:r>
              <a:rPr lang="en-US" altLang="zh-CN" dirty="0"/>
              <a:t>isual Odometry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6680200" cy="4732193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 smtClean="0"/>
              <a:t>Feature-based Methods</a:t>
            </a:r>
          </a:p>
          <a:p>
            <a:r>
              <a:rPr lang="en-US" altLang="zh-CN" dirty="0" smtClean="0"/>
              <a:t>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smtClean="0"/>
              <a:t>Extract feature </a:t>
            </a:r>
            <a:r>
              <a:rPr lang="en-US" altLang="zh-CN" dirty="0" smtClean="0">
                <a:solidFill>
                  <a:srgbClr val="C00000"/>
                </a:solidFill>
              </a:rPr>
              <a:t>key-points</a:t>
            </a:r>
            <a:r>
              <a:rPr lang="en-US" altLang="zh-CN" dirty="0" smtClean="0"/>
              <a:t> and </a:t>
            </a:r>
            <a:r>
              <a:rPr lang="en-US" altLang="zh-CN" dirty="0" smtClean="0">
                <a:solidFill>
                  <a:srgbClr val="C00000"/>
                </a:solidFill>
              </a:rPr>
              <a:t>descriptors</a:t>
            </a:r>
            <a:r>
              <a:rPr lang="en-US" altLang="zh-CN" dirty="0" smtClean="0"/>
              <a:t>.</a:t>
            </a:r>
          </a:p>
          <a:p>
            <a:pPr lvl="2">
              <a:buFont typeface="Wingdings" panose="05000000000000000000" pitchFamily="2" charset="2"/>
              <a:buChar char="n"/>
            </a:pPr>
            <a:r>
              <a:rPr lang="en-US" altLang="zh-CN" dirty="0" smtClean="0"/>
              <a:t>Common features: FAST, SIFT, SURF, ORB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smtClean="0"/>
              <a:t>Find the </a:t>
            </a:r>
            <a:r>
              <a:rPr lang="en-US" altLang="zh-CN" dirty="0" smtClean="0">
                <a:solidFill>
                  <a:srgbClr val="C00000"/>
                </a:solidFill>
              </a:rPr>
              <a:t>corresponding</a:t>
            </a:r>
            <a:r>
              <a:rPr lang="en-US" altLang="zh-CN" dirty="0" smtClean="0"/>
              <a:t> matches.</a:t>
            </a:r>
          </a:p>
          <a:p>
            <a:pPr lvl="2">
              <a:buFont typeface="Wingdings" panose="05000000000000000000" pitchFamily="2" charset="2"/>
              <a:buChar char="n"/>
            </a:pPr>
            <a:r>
              <a:rPr lang="en-US" altLang="zh-CN" dirty="0" smtClean="0"/>
              <a:t>Brute-force or </a:t>
            </a:r>
            <a:r>
              <a:rPr lang="en-US" altLang="zh-CN" dirty="0" err="1" smtClean="0"/>
              <a:t>kNN</a:t>
            </a:r>
            <a:r>
              <a:rPr lang="en-US" altLang="zh-CN" dirty="0" smtClean="0"/>
              <a:t> match.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smtClean="0"/>
              <a:t>Estimate the ego-motion.</a:t>
            </a:r>
          </a:p>
          <a:p>
            <a:pPr lvl="2">
              <a:buFont typeface="Wingdings" panose="05000000000000000000" pitchFamily="2" charset="2"/>
              <a:buChar char="n"/>
            </a:pPr>
            <a:r>
              <a:rPr lang="en-US" altLang="zh-CN" dirty="0" smtClean="0"/>
              <a:t>PnP or bundle adjustment.</a:t>
            </a:r>
          </a:p>
          <a:p>
            <a:r>
              <a:rPr lang="en-US" altLang="zh-CN" sz="2400" dirty="0" smtClean="0"/>
              <a:t>Comments: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 smtClean="0"/>
              <a:t>Extraction and matching </a:t>
            </a:r>
            <a:r>
              <a:rPr lang="en-US" altLang="zh-CN" sz="2000" dirty="0" smtClean="0">
                <a:solidFill>
                  <a:srgbClr val="C00000"/>
                </a:solidFill>
              </a:rPr>
              <a:t>cannot</a:t>
            </a:r>
            <a:r>
              <a:rPr lang="en-US" altLang="zh-CN" sz="2000" dirty="0" smtClean="0"/>
              <a:t> be always guaranteed to be successful.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 smtClean="0"/>
              <a:t>Tracking may </a:t>
            </a:r>
            <a:r>
              <a:rPr lang="en-US" altLang="zh-CN" sz="2000" dirty="0" smtClean="0">
                <a:solidFill>
                  <a:srgbClr val="C00000"/>
                </a:solidFill>
              </a:rPr>
              <a:t>lost</a:t>
            </a:r>
            <a:r>
              <a:rPr lang="en-US" altLang="zh-CN" sz="2000" dirty="0" smtClean="0"/>
              <a:t> if the motion is too fast.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 smtClean="0"/>
              <a:t>Ego-motion solution does not always exist or global optimal.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382" y="2852882"/>
            <a:ext cx="4692072" cy="18909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481" y="273916"/>
            <a:ext cx="3283162" cy="248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en-US" altLang="zh-CN" dirty="0">
                <a:solidFill>
                  <a:schemeClr val="accent2"/>
                </a:solidFill>
              </a:rPr>
              <a:t>V</a:t>
            </a:r>
            <a:r>
              <a:rPr lang="en-US" altLang="zh-CN" dirty="0"/>
              <a:t>isual Odometry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4"/>
            <a:ext cx="11169073" cy="4732193"/>
          </a:xfrm>
        </p:spPr>
        <p:txBody>
          <a:bodyPr/>
          <a:lstStyle/>
          <a:p>
            <a:r>
              <a:rPr lang="en-US" altLang="zh-CN" sz="2000" dirty="0" smtClean="0"/>
              <a:t>Ego-motion estimation</a:t>
            </a:r>
          </a:p>
          <a:p>
            <a:r>
              <a:rPr lang="en-US" altLang="zh-CN" sz="2000" dirty="0" smtClean="0"/>
              <a:t>Assume a point     is observed in two frames whose pixel positions are </a:t>
            </a:r>
          </a:p>
          <a:p>
            <a:r>
              <a:rPr lang="en-US" altLang="zh-CN" sz="2000" dirty="0" smtClean="0"/>
              <a:t>Pose from camera 1 to 2:        , Camera matrix: 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Known: 		Goal: </a:t>
            </a:r>
          </a:p>
          <a:p>
            <a:r>
              <a:rPr lang="en-US" altLang="zh-CN" sz="2000" dirty="0" smtClean="0">
                <a:solidFill>
                  <a:srgbClr val="C00000"/>
                </a:solidFill>
              </a:rPr>
              <a:t>Bundle Adjustment</a:t>
            </a:r>
            <a:r>
              <a:rPr lang="en-US" altLang="zh-CN" sz="2000" dirty="0" smtClean="0"/>
              <a:t>: minimization of the re-projection error: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Unfortunately:	non-linear, non-convex, on Lie </a:t>
            </a:r>
            <a:r>
              <a:rPr lang="en-US" altLang="zh-CN" sz="2000" dirty="0"/>
              <a:t>m</a:t>
            </a:r>
            <a:r>
              <a:rPr lang="en-US" altLang="zh-CN" sz="2000" dirty="0" smtClean="0"/>
              <a:t>anifold	      Cannot get a global optimal solution.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685602" y="2228334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602" y="2228334"/>
                <a:ext cx="392287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843" y="147782"/>
            <a:ext cx="3214429" cy="20042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303492" y="2228334"/>
                <a:ext cx="7758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492" y="2228334"/>
                <a:ext cx="77585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9328163" y="2213889"/>
                <a:ext cx="15275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163" y="2213889"/>
                <a:ext cx="1527598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8303492" y="2597666"/>
                <a:ext cx="3576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492" y="2597666"/>
                <a:ext cx="3576941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707821" y="2597666"/>
                <a:ext cx="5753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821" y="2597666"/>
                <a:ext cx="57535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884750" y="2634610"/>
                <a:ext cx="3855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750" y="2634610"/>
                <a:ext cx="38555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8568194" y="3069257"/>
                <a:ext cx="1955920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194" y="3069257"/>
                <a:ext cx="1955920" cy="97270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995496" y="3116765"/>
                <a:ext cx="3135474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𝐶𝑋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496" y="3116765"/>
                <a:ext cx="3135474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985818" y="3822388"/>
                <a:ext cx="7758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818" y="3822388"/>
                <a:ext cx="77585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547059" y="3857293"/>
                <a:ext cx="4721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9" y="3857293"/>
                <a:ext cx="47211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294880" y="3822388"/>
                <a:ext cx="816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880" y="3822388"/>
                <a:ext cx="8166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3707821" y="4712661"/>
                <a:ext cx="4909549" cy="90255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821" y="4712661"/>
                <a:ext cx="4909549" cy="90255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右箭头 21"/>
          <p:cNvSpPr/>
          <p:nvPr/>
        </p:nvSpPr>
        <p:spPr>
          <a:xfrm>
            <a:off x="6890328" y="5878928"/>
            <a:ext cx="713140" cy="29556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302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6137563" y="4201823"/>
            <a:ext cx="5366327" cy="24575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78691" y="4201823"/>
            <a:ext cx="5366327" cy="24575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en-US" altLang="zh-CN" dirty="0">
                <a:solidFill>
                  <a:schemeClr val="accent2"/>
                </a:solidFill>
              </a:rPr>
              <a:t>V</a:t>
            </a:r>
            <a:r>
              <a:rPr lang="en-US" altLang="zh-CN" dirty="0"/>
              <a:t>isual Odometry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725570" cy="4732193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Feature-based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641225" y="2562446"/>
                <a:ext cx="4909549" cy="90255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225" y="2562446"/>
                <a:ext cx="4909549" cy="90255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下箭头 11"/>
          <p:cNvSpPr/>
          <p:nvPr/>
        </p:nvSpPr>
        <p:spPr>
          <a:xfrm>
            <a:off x="3851563" y="3599937"/>
            <a:ext cx="258618" cy="526473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8095672" y="3599936"/>
            <a:ext cx="258618" cy="526473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87219" y="4191720"/>
            <a:ext cx="50361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Via </a:t>
            </a:r>
            <a:r>
              <a:rPr lang="en-US" altLang="zh-CN" dirty="0" err="1" smtClean="0"/>
              <a:t>Epipolar</a:t>
            </a:r>
            <a:r>
              <a:rPr lang="en-US" altLang="zh-CN" dirty="0" smtClean="0"/>
              <a:t> Geometry: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Build </a:t>
            </a:r>
            <a:r>
              <a:rPr lang="en-US" altLang="zh-CN" dirty="0" err="1" smtClean="0"/>
              <a:t>epipolar</a:t>
            </a:r>
            <a:r>
              <a:rPr lang="en-US" altLang="zh-CN" dirty="0" smtClean="0"/>
              <a:t> constraints: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Find the Essential matrix or fundamental 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Solve         from     .      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124364" y="2824006"/>
            <a:ext cx="145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How to solve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287874" y="4692463"/>
                <a:ext cx="1434816" cy="429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874" y="4692463"/>
                <a:ext cx="1434816" cy="429413"/>
              </a:xfrm>
              <a:prstGeom prst="rect">
                <a:avLst/>
              </a:prstGeom>
              <a:blipFill rotWithShape="0"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6137562" y="4261344"/>
            <a:ext cx="5216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Via Optimization: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Guess a good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value (from last frame, constant velocity models or other sensors).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Iterate! (GN or LM) 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510595" y="5371049"/>
                <a:ext cx="989373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95" y="5371049"/>
                <a:ext cx="989373" cy="376770"/>
              </a:xfrm>
              <a:prstGeom prst="rect">
                <a:avLst/>
              </a:prstGeom>
              <a:blipFill rotWithShape="0">
                <a:blip r:embed="rId4"/>
                <a:stretch>
                  <a:fillRect t="-1613" r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202320" y="5853713"/>
                <a:ext cx="3908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320" y="5853713"/>
                <a:ext cx="39087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320270" y="5835241"/>
                <a:ext cx="5753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270" y="5835241"/>
                <a:ext cx="57535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649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en-US" altLang="zh-CN" dirty="0">
                <a:solidFill>
                  <a:schemeClr val="accent2"/>
                </a:solidFill>
              </a:rPr>
              <a:t>V</a:t>
            </a:r>
            <a:r>
              <a:rPr lang="en-US" altLang="zh-CN" dirty="0"/>
              <a:t>isual Odometry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725570" cy="4732193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Feature-based Methods</a:t>
            </a:r>
          </a:p>
          <a:p>
            <a:r>
              <a:rPr lang="en-US" altLang="zh-CN" sz="2000" dirty="0" smtClean="0"/>
              <a:t>Reconstruct the 3D points:  </a:t>
            </a:r>
          </a:p>
          <a:p>
            <a:r>
              <a:rPr lang="en-US" altLang="zh-CN" sz="2000" dirty="0" smtClean="0">
                <a:solidFill>
                  <a:srgbClr val="C00000"/>
                </a:solidFill>
              </a:rPr>
              <a:t>Scale indeterminate </a:t>
            </a:r>
            <a:r>
              <a:rPr lang="en-US" altLang="zh-CN" sz="2000" dirty="0" smtClean="0"/>
              <a:t>problem: 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Setting relative base-line to 1 =&gt; no pure rotation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007675" y="576628"/>
                <a:ext cx="4909549" cy="90255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675" y="576628"/>
                <a:ext cx="4909549" cy="90255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885028" y="2331892"/>
                <a:ext cx="449867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28" y="2331892"/>
                <a:ext cx="449867" cy="391646"/>
              </a:xfrm>
              <a:prstGeom prst="rect">
                <a:avLst/>
              </a:prstGeom>
              <a:blipFill rotWithShape="0"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853" y="3258992"/>
            <a:ext cx="4257675" cy="2371725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6761018" y="4287836"/>
            <a:ext cx="600363" cy="31403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613421" y="4601872"/>
            <a:ext cx="191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4m? 40m? 1.8 m? </a:t>
            </a:r>
          </a:p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2232" y="2396367"/>
            <a:ext cx="3736686" cy="20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38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en-US" altLang="zh-CN" dirty="0">
                <a:solidFill>
                  <a:schemeClr val="accent2"/>
                </a:solidFill>
              </a:rPr>
              <a:t>V</a:t>
            </a:r>
            <a:r>
              <a:rPr lang="en-US" altLang="zh-CN" dirty="0"/>
              <a:t>isual Odometry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4"/>
            <a:ext cx="11075843" cy="473219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Direct Methods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sz="2000" dirty="0" smtClean="0"/>
              <a:t>Minimization the gray scale values of pixels.</a:t>
            </a:r>
          </a:p>
          <a:p>
            <a:r>
              <a:rPr lang="en-US" altLang="zh-CN" sz="2000" dirty="0" smtClean="0"/>
              <a:t>Assume the camera moves </a:t>
            </a:r>
            <a:r>
              <a:rPr lang="en-US" altLang="zh-CN" sz="2000" dirty="0" smtClean="0">
                <a:solidFill>
                  <a:srgbClr val="C00000"/>
                </a:solidFill>
              </a:rPr>
              <a:t>slowly</a:t>
            </a:r>
            <a:r>
              <a:rPr lang="en-US" altLang="zh-CN" sz="2000" dirty="0" smtClean="0"/>
              <a:t>, </a:t>
            </a:r>
            <a:r>
              <a:rPr lang="en-US" altLang="zh-CN" sz="2000" dirty="0" smtClean="0">
                <a:solidFill>
                  <a:srgbClr val="C00000"/>
                </a:solidFill>
              </a:rPr>
              <a:t>smoothly</a:t>
            </a:r>
            <a:r>
              <a:rPr lang="en-US" altLang="zh-CN" sz="2000" dirty="0" smtClean="0"/>
              <a:t> and the </a:t>
            </a:r>
            <a:r>
              <a:rPr lang="en-US" altLang="zh-CN" sz="2000" dirty="0" smtClean="0">
                <a:solidFill>
                  <a:srgbClr val="C00000"/>
                </a:solidFill>
              </a:rPr>
              <a:t>light condition </a:t>
            </a:r>
            <a:r>
              <a:rPr lang="en-US" altLang="zh-CN" sz="2000" dirty="0" smtClean="0"/>
              <a:t>does not change much.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Another example: ICP</a:t>
            </a:r>
          </a:p>
          <a:p>
            <a:r>
              <a:rPr lang="en-US" altLang="zh-CN" sz="2000" dirty="0" smtClean="0"/>
              <a:t>Reconstruct </a:t>
            </a:r>
            <a:r>
              <a:rPr lang="en-US" altLang="zh-CN" sz="2000" dirty="0" smtClean="0">
                <a:solidFill>
                  <a:srgbClr val="C00000"/>
                </a:solidFill>
              </a:rPr>
              <a:t>dense</a:t>
            </a:r>
            <a:r>
              <a:rPr lang="en-US" altLang="zh-CN" sz="2000" dirty="0" smtClean="0"/>
              <a:t> results instead of sparse feature points.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763" y="1027906"/>
            <a:ext cx="5319280" cy="20041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38200" y="2520640"/>
                <a:ext cx="5020477" cy="10227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𝐾𝐹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𝐾𝐹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𝐾𝐹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20640"/>
                <a:ext cx="5020477" cy="10227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箭头 7"/>
          <p:cNvSpPr/>
          <p:nvPr/>
        </p:nvSpPr>
        <p:spPr>
          <a:xfrm rot="11104124">
            <a:off x="2872508" y="3270947"/>
            <a:ext cx="304800" cy="54494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200143" y="3258547"/>
                <a:ext cx="470257" cy="8230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</m:mr>
                        <m:m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</m:mr>
                        <m:m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143" y="3258547"/>
                <a:ext cx="470257" cy="8230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7670400" y="3219390"/>
            <a:ext cx="2279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 gray scale value</a:t>
            </a:r>
          </a:p>
          <a:p>
            <a:r>
              <a:rPr lang="en-US" altLang="zh-CN" dirty="0" smtClean="0"/>
              <a:t>Depth map of pixels</a:t>
            </a:r>
          </a:p>
          <a:p>
            <a:r>
              <a:rPr lang="en-US" altLang="zh-CN" dirty="0" smtClean="0"/>
              <a:t>Projection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039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en-US" altLang="zh-CN" dirty="0">
                <a:solidFill>
                  <a:schemeClr val="accent2"/>
                </a:solidFill>
              </a:rPr>
              <a:t>V</a:t>
            </a:r>
            <a:r>
              <a:rPr lang="en-US" altLang="zh-CN" dirty="0"/>
              <a:t>isual Odometry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4"/>
            <a:ext cx="11075843" cy="473219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So in visual odometry, we</a:t>
            </a:r>
          </a:p>
          <a:p>
            <a:pPr lvl="1"/>
            <a:r>
              <a:rPr lang="en-US" altLang="zh-CN" dirty="0" smtClean="0">
                <a:solidFill>
                  <a:schemeClr val="accent1"/>
                </a:solidFill>
              </a:rPr>
              <a:t>Track</a:t>
            </a:r>
            <a:r>
              <a:rPr lang="en-US" altLang="zh-CN" dirty="0" smtClean="0"/>
              <a:t> feature points (lines, planes);</a:t>
            </a:r>
          </a:p>
          <a:p>
            <a:pPr lvl="1"/>
            <a:r>
              <a:rPr lang="en-US" altLang="zh-CN" dirty="0" smtClean="0"/>
              <a:t>Estimate the </a:t>
            </a:r>
            <a:r>
              <a:rPr lang="en-US" altLang="zh-CN" dirty="0" smtClean="0">
                <a:solidFill>
                  <a:schemeClr val="accent1"/>
                </a:solidFill>
              </a:rPr>
              <a:t>ego-motion</a:t>
            </a:r>
            <a:r>
              <a:rPr lang="en-US" altLang="zh-CN" dirty="0" smtClean="0"/>
              <a:t> between consecutive frames;</a:t>
            </a:r>
          </a:p>
          <a:p>
            <a:pPr lvl="1"/>
            <a:r>
              <a:rPr lang="en-US" altLang="zh-CN" dirty="0" smtClean="0"/>
              <a:t>Reconstruct the </a:t>
            </a:r>
            <a:r>
              <a:rPr lang="en-US" altLang="zh-CN" dirty="0" smtClean="0">
                <a:solidFill>
                  <a:schemeClr val="accent1"/>
                </a:solidFill>
              </a:rPr>
              <a:t>local map </a:t>
            </a:r>
            <a:r>
              <a:rPr lang="en-US" altLang="zh-CN" dirty="0" smtClean="0"/>
              <a:t>(sparse key-points or dense models);</a:t>
            </a:r>
          </a:p>
          <a:p>
            <a:pPr lvl="1"/>
            <a:endParaRPr lang="en-US" altLang="zh-CN" dirty="0"/>
          </a:p>
          <a:p>
            <a:r>
              <a:rPr lang="en-US" altLang="zh-CN" dirty="0" smtClean="0"/>
              <a:t>But they may: 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Drift</a:t>
            </a:r>
            <a:r>
              <a:rPr lang="en-US" altLang="zh-CN" dirty="0" smtClean="0"/>
              <a:t> during the motion;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Inconsistent</a:t>
            </a:r>
            <a:r>
              <a:rPr lang="en-US" altLang="zh-CN" dirty="0" smtClean="0"/>
              <a:t> with other parts of environments;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Lost</a:t>
            </a:r>
            <a:r>
              <a:rPr lang="en-US" altLang="zh-CN" dirty="0" smtClean="0"/>
              <a:t> due to occlusion or fast motion.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05091" y="4313382"/>
            <a:ext cx="3241964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Global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Loop closure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Re-localization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0954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/>
                </a:solidFill>
              </a:rPr>
              <a:t>O</a:t>
            </a:r>
            <a:r>
              <a:rPr lang="en-US" altLang="zh-CN" dirty="0" smtClean="0"/>
              <a:t>ptimization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38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 smtClean="0">
                <a:solidFill>
                  <a:srgbClr val="C00000"/>
                </a:solidFill>
              </a:rPr>
              <a:t>D</a:t>
            </a:r>
            <a:r>
              <a:rPr lang="en-US" altLang="zh-CN" dirty="0" smtClean="0"/>
              <a:t>ef. of SLAM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>
                <a:solidFill>
                  <a:srgbClr val="C00000"/>
                </a:solidFill>
              </a:rPr>
              <a:t>V</a:t>
            </a:r>
            <a:r>
              <a:rPr lang="en-US" altLang="zh-CN" dirty="0" smtClean="0"/>
              <a:t>isual Odometry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>
                <a:solidFill>
                  <a:srgbClr val="C00000"/>
                </a:solidFill>
              </a:rPr>
              <a:t>O</a:t>
            </a:r>
            <a:r>
              <a:rPr lang="en-US" altLang="zh-CN" dirty="0" smtClean="0"/>
              <a:t>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>
                <a:solidFill>
                  <a:srgbClr val="C00000"/>
                </a:solidFill>
              </a:rPr>
              <a:t>L</a:t>
            </a:r>
            <a:r>
              <a:rPr lang="en-US" altLang="zh-CN" dirty="0" smtClean="0"/>
              <a:t>oop Closure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>
                <a:solidFill>
                  <a:srgbClr val="C00000"/>
                </a:solidFill>
              </a:rPr>
              <a:t>M</a:t>
            </a:r>
            <a:r>
              <a:rPr lang="en-US" altLang="zh-CN" dirty="0" smtClean="0"/>
              <a:t>ap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>
                <a:solidFill>
                  <a:srgbClr val="C00000"/>
                </a:solidFill>
              </a:rPr>
              <a:t>C</a:t>
            </a:r>
            <a:r>
              <a:rPr lang="en-US" altLang="zh-CN" dirty="0" smtClean="0"/>
              <a:t>onclusion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138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2"/>
          <p:cNvSpPr txBox="1">
            <a:spLocks/>
          </p:cNvSpPr>
          <p:nvPr/>
        </p:nvSpPr>
        <p:spPr>
          <a:xfrm>
            <a:off x="636150" y="3705880"/>
            <a:ext cx="6660641" cy="25943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 smtClean="0"/>
              <a:t>Extended </a:t>
            </a:r>
            <a:r>
              <a:rPr kumimoji="1" lang="en-US" altLang="zh-CN" sz="2400" dirty="0" err="1" smtClean="0"/>
              <a:t>Kalman</a:t>
            </a:r>
            <a:r>
              <a:rPr kumimoji="1" lang="en-US" altLang="zh-CN" sz="2400" dirty="0" smtClean="0"/>
              <a:t> Filter</a:t>
            </a:r>
            <a:endParaRPr kumimoji="1" lang="zh-CN" altLang="en-US" sz="1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</a:t>
            </a:r>
            <a:r>
              <a:rPr lang="en-US" altLang="zh-CN" dirty="0"/>
              <a:t>ptimization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9259" y="1822563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In history, we have two kinds of back-ends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Filter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Optimization</a:t>
            </a:r>
          </a:p>
          <a:p>
            <a:r>
              <a:rPr lang="en-US" altLang="zh-CN" sz="1800" dirty="0" smtClean="0"/>
              <a:t>In filter methods, we use past information to maintain the current status.</a:t>
            </a:r>
            <a:endParaRPr lang="zh-CN" altLang="en-US" sz="1800" dirty="0"/>
          </a:p>
        </p:txBody>
      </p:sp>
      <p:sp>
        <p:nvSpPr>
          <p:cNvPr id="9" name="圆角矩形 8"/>
          <p:cNvSpPr/>
          <p:nvPr/>
        </p:nvSpPr>
        <p:spPr>
          <a:xfrm>
            <a:off x="6972073" y="234214"/>
            <a:ext cx="4855676" cy="7957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899057" y="1549745"/>
            <a:ext cx="4057009" cy="17525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839532" y="4316523"/>
            <a:ext cx="6294941" cy="181707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686118"/>
              </p:ext>
            </p:extLst>
          </p:nvPr>
        </p:nvGraphicFramePr>
        <p:xfrm>
          <a:off x="3633982" y="4456114"/>
          <a:ext cx="3389312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" name="Equation" r:id="rId3" imgW="1206360" imgH="253800" progId="Equation.DSMT4">
                  <p:embed/>
                </p:oleObj>
              </mc:Choice>
              <mc:Fallback>
                <p:oleObj name="Equation" r:id="rId3" imgW="1206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3982" y="4456114"/>
                        <a:ext cx="3389312" cy="71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1142470" y="4525471"/>
            <a:ext cx="2324466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</a:rPr>
              <a:t>Motion:</a:t>
            </a: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801514"/>
              </p:ext>
            </p:extLst>
          </p:nvPr>
        </p:nvGraphicFramePr>
        <p:xfrm>
          <a:off x="3708648" y="5175387"/>
          <a:ext cx="3425825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" name="Equation" r:id="rId5" imgW="1218960" imgH="253800" progId="Equation.DSMT4">
                  <p:embed/>
                </p:oleObj>
              </mc:Choice>
              <mc:Fallback>
                <p:oleObj name="Equation" r:id="rId5" imgW="1218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08648" y="5175387"/>
                        <a:ext cx="3425825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142469" y="5289095"/>
            <a:ext cx="232446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</a:rPr>
              <a:t>Observation:</a:t>
            </a: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190258"/>
              </p:ext>
            </p:extLst>
          </p:nvPr>
        </p:nvGraphicFramePr>
        <p:xfrm>
          <a:off x="8208049" y="1825625"/>
          <a:ext cx="3695769" cy="1275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" name="Equation" r:id="rId7" imgW="1396800" imgH="482400" progId="Equation.DSMT4">
                  <p:embed/>
                </p:oleObj>
              </mc:Choice>
              <mc:Fallback>
                <p:oleObj name="Equation" r:id="rId7" imgW="139680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08049" y="1825625"/>
                        <a:ext cx="3695769" cy="1275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圆角矩形 17"/>
          <p:cNvSpPr/>
          <p:nvPr/>
        </p:nvSpPr>
        <p:spPr>
          <a:xfrm>
            <a:off x="7899057" y="3863354"/>
            <a:ext cx="4057009" cy="17525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644258"/>
              </p:ext>
            </p:extLst>
          </p:nvPr>
        </p:nvGraphicFramePr>
        <p:xfrm>
          <a:off x="8097073" y="3943473"/>
          <a:ext cx="3468443" cy="163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" name="Equation" r:id="rId9" imgW="1828800" imgH="863280" progId="Equation.DSMT4">
                  <p:embed/>
                </p:oleObj>
              </mc:Choice>
              <mc:Fallback>
                <p:oleObj name="Equation" r:id="rId9" imgW="18288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97073" y="3943473"/>
                        <a:ext cx="3468443" cy="163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圆角矩形 19"/>
          <p:cNvSpPr/>
          <p:nvPr/>
        </p:nvSpPr>
        <p:spPr>
          <a:xfrm>
            <a:off x="10879850" y="3108003"/>
            <a:ext cx="947899" cy="5978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Predict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10879850" y="5360266"/>
            <a:ext cx="947899" cy="5978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Update</a:t>
            </a:r>
            <a:endParaRPr lang="zh-CN" altLang="en-US" dirty="0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91940"/>
              </p:ext>
            </p:extLst>
          </p:nvPr>
        </p:nvGraphicFramePr>
        <p:xfrm>
          <a:off x="7084993" y="293276"/>
          <a:ext cx="3209925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" name="Equation" r:id="rId11" imgW="1143000" imgH="253800" progId="Equation.DSMT4">
                  <p:embed/>
                </p:oleObj>
              </mc:Choice>
              <mc:Fallback>
                <p:oleObj name="Equation" r:id="rId11" imgW="1143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84993" y="293276"/>
                        <a:ext cx="3209925" cy="71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圆角矩形 22"/>
          <p:cNvSpPr/>
          <p:nvPr/>
        </p:nvSpPr>
        <p:spPr>
          <a:xfrm>
            <a:off x="10190811" y="829905"/>
            <a:ext cx="1765255" cy="5978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Status Variable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484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</a:t>
            </a:r>
            <a:r>
              <a:rPr lang="en-US" altLang="zh-CN" dirty="0"/>
              <a:t>ptimization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Global optimization: reduce the drifts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5" y="2573554"/>
            <a:ext cx="6038850" cy="2486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26037" y="1225460"/>
            <a:ext cx="44426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Full-SLAM </a:t>
            </a:r>
            <a:r>
              <a:rPr lang="en-US" altLang="zh-CN" dirty="0" smtClean="0"/>
              <a:t>or</a:t>
            </a:r>
            <a:r>
              <a:rPr lang="en-US" altLang="zh-CN" dirty="0" smtClean="0">
                <a:solidFill>
                  <a:srgbClr val="C00000"/>
                </a:solidFill>
              </a:rPr>
              <a:t> Graph-based SLAM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Considering all the past observations and put them into a large optimization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Usually represented as a Graph: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C00000"/>
                </a:solidFill>
              </a:rPr>
              <a:t>Vertex</a:t>
            </a:r>
            <a:r>
              <a:rPr lang="en-US" altLang="zh-CN" dirty="0" smtClean="0"/>
              <a:t>: the optimization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C00000"/>
                </a:solidFill>
              </a:rPr>
              <a:t>Edges</a:t>
            </a:r>
            <a:r>
              <a:rPr lang="en-US" altLang="zh-CN" dirty="0" smtClean="0"/>
              <a:t>:  the error terms (or constraints)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 large MSE: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9014805" y="2708625"/>
                <a:ext cx="1265154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805" y="2708625"/>
                <a:ext cx="126515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975257" y="4222719"/>
                <a:ext cx="3344249" cy="87120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min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257" y="4222719"/>
                <a:ext cx="3344249" cy="87120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218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</a:t>
            </a:r>
            <a:r>
              <a:rPr lang="en-US" altLang="zh-CN" dirty="0"/>
              <a:t>ptimization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6810" y="1690688"/>
            <a:ext cx="6110318" cy="34742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93443" y="5329381"/>
            <a:ext cx="16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 sample graph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070717" y="5678496"/>
            <a:ext cx="32825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P: poses of the camera (or robot)</a:t>
            </a:r>
          </a:p>
          <a:p>
            <a:r>
              <a:rPr lang="en-US" altLang="zh-CN" dirty="0" smtClean="0"/>
              <a:t>Z: observations</a:t>
            </a:r>
          </a:p>
          <a:p>
            <a:r>
              <a:rPr lang="en-US" altLang="zh-CN" dirty="0" smtClean="0"/>
              <a:t>K: </a:t>
            </a:r>
            <a:r>
              <a:rPr lang="en-US" altLang="zh-CN" dirty="0" err="1" smtClean="0"/>
              <a:t>uncalibrated</a:t>
            </a:r>
            <a:r>
              <a:rPr lang="en-US" altLang="zh-CN" dirty="0" smtClean="0"/>
              <a:t> parameters</a:t>
            </a:r>
          </a:p>
          <a:p>
            <a:r>
              <a:rPr lang="en-US" altLang="zh-CN" dirty="0" smtClean="0"/>
              <a:t>U: motion constraints</a:t>
            </a:r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377573" y="2488455"/>
            <a:ext cx="2595882" cy="457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4377573" y="2764455"/>
            <a:ext cx="2558473" cy="87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4377573" y="3203182"/>
            <a:ext cx="2558472" cy="1495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4354481" y="3002019"/>
            <a:ext cx="4357487" cy="171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80291" y="1746308"/>
            <a:ext cx="46828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Put them together to build a error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Guess a good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value and then iterate it!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Just a large bundle adjustment.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Advantages: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Use </a:t>
            </a:r>
            <a:r>
              <a:rPr lang="en-US" altLang="zh-CN" dirty="0" smtClean="0">
                <a:solidFill>
                  <a:srgbClr val="C00000"/>
                </a:solidFill>
              </a:rPr>
              <a:t>more information </a:t>
            </a:r>
            <a:r>
              <a:rPr lang="en-US" altLang="zh-CN" dirty="0" smtClean="0"/>
              <a:t>than filters.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Convenient to represent the </a:t>
            </a:r>
            <a:r>
              <a:rPr lang="en-US" altLang="zh-CN" dirty="0" smtClean="0">
                <a:solidFill>
                  <a:srgbClr val="C00000"/>
                </a:solidFill>
              </a:rPr>
              <a:t>loops</a:t>
            </a:r>
            <a:r>
              <a:rPr lang="en-US" altLang="zh-CN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C00000"/>
                </a:solidFill>
              </a:rPr>
              <a:t>Sparse</a:t>
            </a:r>
            <a:r>
              <a:rPr lang="en-US" altLang="zh-CN" dirty="0" smtClean="0"/>
              <a:t> structure in the graph helps computation!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C00000"/>
                </a:solidFill>
              </a:rPr>
              <a:t>Mix</a:t>
            </a:r>
            <a:r>
              <a:rPr lang="en-US" altLang="zh-CN" dirty="0" smtClean="0"/>
              <a:t> different vertices and edges!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Disadvantage: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Hard to maintain the graph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Global optimization still needs more computation time comparing with filters.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Tools: g2o, </a:t>
            </a:r>
            <a:r>
              <a:rPr lang="en-US" altLang="zh-CN" dirty="0" err="1" smtClean="0"/>
              <a:t>ceres</a:t>
            </a:r>
            <a:r>
              <a:rPr lang="en-US" altLang="zh-CN" dirty="0" smtClean="0"/>
              <a:t>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9937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</a:t>
            </a:r>
            <a:r>
              <a:rPr lang="en-US" altLang="zh-CN" dirty="0"/>
              <a:t>ptimization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465" y="1523279"/>
            <a:ext cx="3118378" cy="465368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700654" y="4054044"/>
            <a:ext cx="302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 loop constraints can help to correct the drift.</a:t>
            </a:r>
            <a:endParaRPr lang="zh-CN" altLang="en-US" dirty="0"/>
          </a:p>
        </p:txBody>
      </p:sp>
      <p:sp>
        <p:nvSpPr>
          <p:cNvPr id="27" name="右箭头 26"/>
          <p:cNvSpPr/>
          <p:nvPr/>
        </p:nvSpPr>
        <p:spPr>
          <a:xfrm rot="12829646">
            <a:off x="5457953" y="3096075"/>
            <a:ext cx="3388888" cy="17348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333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</a:t>
            </a:r>
            <a:r>
              <a:rPr lang="en-US" altLang="zh-CN" dirty="0"/>
              <a:t>ptimization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Problems in graph optimization:</a:t>
            </a:r>
          </a:p>
          <a:p>
            <a:pPr lvl="1"/>
            <a:r>
              <a:rPr lang="en-US" altLang="zh-CN" dirty="0" smtClean="0"/>
              <a:t>What happens if I add wrong edges into the graph?</a:t>
            </a:r>
          </a:p>
          <a:p>
            <a:pPr lvl="2"/>
            <a:r>
              <a:rPr lang="en-US" altLang="zh-CN" dirty="0" smtClean="0"/>
              <a:t>Robust error term.</a:t>
            </a:r>
          </a:p>
          <a:p>
            <a:pPr lvl="1"/>
            <a:r>
              <a:rPr lang="en-US" altLang="zh-CN" dirty="0" smtClean="0"/>
              <a:t>What if VO gets lost?</a:t>
            </a:r>
          </a:p>
          <a:p>
            <a:pPr lvl="2"/>
            <a:r>
              <a:rPr lang="en-US" altLang="zh-CN" dirty="0" smtClean="0"/>
              <a:t>Measurement of the connectivity.</a:t>
            </a:r>
          </a:p>
          <a:p>
            <a:pPr lvl="1"/>
            <a:r>
              <a:rPr lang="en-US" altLang="zh-CN" dirty="0" smtClean="0"/>
              <a:t>The graph will grow over time.</a:t>
            </a:r>
          </a:p>
          <a:p>
            <a:pPr lvl="2"/>
            <a:r>
              <a:rPr lang="en-US" altLang="zh-CN" dirty="0" smtClean="0"/>
              <a:t>Long-term SLAM, needs pruning.</a:t>
            </a:r>
          </a:p>
          <a:p>
            <a:pPr lvl="1"/>
            <a:r>
              <a:rPr lang="en-US" altLang="zh-CN" dirty="0" smtClean="0"/>
              <a:t>How to fuse two different graph?</a:t>
            </a:r>
          </a:p>
          <a:p>
            <a:pPr lvl="2"/>
            <a:r>
              <a:rPr lang="en-US" altLang="zh-CN" dirty="0" smtClean="0"/>
              <a:t>Multi-robot SLAM.</a:t>
            </a:r>
          </a:p>
          <a:p>
            <a:pPr lvl="2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3910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L</a:t>
            </a:r>
            <a:r>
              <a:rPr lang="en-US" altLang="zh-CN" dirty="0" smtClean="0"/>
              <a:t>oop Closure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4725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L</a:t>
            </a:r>
            <a:r>
              <a:rPr lang="en-US" altLang="zh-CN" dirty="0"/>
              <a:t>oop Closure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7409873" cy="4408920"/>
          </a:xfrm>
        </p:spPr>
        <p:txBody>
          <a:bodyPr/>
          <a:lstStyle/>
          <a:p>
            <a:r>
              <a:rPr lang="en-US" altLang="zh-CN" dirty="0" smtClean="0"/>
              <a:t>What is loop closure?</a:t>
            </a:r>
          </a:p>
          <a:p>
            <a:r>
              <a:rPr lang="en-US" altLang="zh-CN" dirty="0" smtClean="0"/>
              <a:t>To recognize </a:t>
            </a:r>
            <a:r>
              <a:rPr lang="en-US" altLang="zh-CN" dirty="0" smtClean="0">
                <a:solidFill>
                  <a:srgbClr val="C00000"/>
                </a:solidFill>
              </a:rPr>
              <a:t>visited</a:t>
            </a:r>
            <a:r>
              <a:rPr lang="en-US" altLang="zh-CN" dirty="0" smtClean="0"/>
              <a:t> places.</a:t>
            </a:r>
          </a:p>
          <a:p>
            <a:endParaRPr lang="en-US" altLang="zh-CN" dirty="0"/>
          </a:p>
          <a:p>
            <a:r>
              <a:rPr lang="en-US" altLang="zh-CN" sz="2000" dirty="0" smtClean="0"/>
              <a:t>VO differs with SLAM because it </a:t>
            </a:r>
            <a:r>
              <a:rPr lang="en-US" altLang="zh-CN" sz="2000" smtClean="0"/>
              <a:t>usually doesn’t </a:t>
            </a:r>
            <a:r>
              <a:rPr lang="en-US" altLang="zh-CN" sz="2000" dirty="0" smtClean="0"/>
              <a:t>close the loops</a:t>
            </a:r>
          </a:p>
          <a:p>
            <a:r>
              <a:rPr lang="en-US" altLang="zh-CN" sz="2000" dirty="0" smtClean="0"/>
              <a:t>Therefore VO will have accumulated drift.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375" y="1825625"/>
            <a:ext cx="3118378" cy="46536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4285673"/>
            <a:ext cx="3149600" cy="2362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627" y="4285673"/>
            <a:ext cx="3149600" cy="236220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 rot="20086768">
            <a:off x="3892492" y="3662427"/>
            <a:ext cx="7047230" cy="240493"/>
          </a:xfrm>
          <a:prstGeom prst="rightArrow">
            <a:avLst/>
          </a:prstGeom>
          <a:solidFill>
            <a:srgbClr val="FFFFFF">
              <a:alpha val="32941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18460127">
            <a:off x="7445332" y="3754484"/>
            <a:ext cx="3138191" cy="234120"/>
          </a:xfrm>
          <a:prstGeom prst="rightArrow">
            <a:avLst/>
          </a:prstGeom>
          <a:solidFill>
            <a:srgbClr val="FFFFFF">
              <a:alpha val="32941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130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L</a:t>
            </a:r>
            <a:r>
              <a:rPr lang="en-US" altLang="zh-CN" dirty="0"/>
              <a:t>oop Closure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642600" cy="4408920"/>
          </a:xfrm>
        </p:spPr>
        <p:txBody>
          <a:bodyPr/>
          <a:lstStyle/>
          <a:p>
            <a:r>
              <a:rPr lang="en-US" altLang="zh-CN" dirty="0" smtClean="0"/>
              <a:t>The Key of closing loops in </a:t>
            </a:r>
            <a:r>
              <a:rPr lang="en-US" altLang="zh-CN" dirty="0" err="1" smtClean="0"/>
              <a:t>vSLAM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Are the positions of cameras near to each other?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Are the images look the same?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29141" y="1157992"/>
            <a:ext cx="4080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Odometry-based Approaches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Assume the estimated posts are accurate enough.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Recursive in logic.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929141" y="2425789"/>
            <a:ext cx="4080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Appearance-based Approaches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Only consider the observed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State of the art in </a:t>
            </a:r>
            <a:r>
              <a:rPr lang="en-US" altLang="zh-CN" dirty="0" err="1" smtClean="0"/>
              <a:t>vSLAM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321" y="3194600"/>
            <a:ext cx="1662546" cy="12469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312" y="3194600"/>
            <a:ext cx="1662546" cy="1246910"/>
          </a:xfrm>
          <a:prstGeom prst="rect">
            <a:avLst/>
          </a:prstGeom>
        </p:spPr>
      </p:pic>
      <p:sp>
        <p:nvSpPr>
          <p:cNvPr id="10" name="矩形标注 9"/>
          <p:cNvSpPr/>
          <p:nvPr/>
        </p:nvSpPr>
        <p:spPr>
          <a:xfrm>
            <a:off x="6055591" y="2972927"/>
            <a:ext cx="1440873" cy="443346"/>
          </a:xfrm>
          <a:prstGeom prst="wedgeRectCallout">
            <a:avLst>
              <a:gd name="adj1" fmla="val -49038"/>
              <a:gd name="adj2" fmla="val 11875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YES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94" y="4648679"/>
            <a:ext cx="3985769" cy="1585866"/>
          </a:xfrm>
          <a:prstGeom prst="rect">
            <a:avLst/>
          </a:prstGeom>
        </p:spPr>
      </p:pic>
      <p:sp>
        <p:nvSpPr>
          <p:cNvPr id="12" name="矩形标注 11"/>
          <p:cNvSpPr/>
          <p:nvPr/>
        </p:nvSpPr>
        <p:spPr>
          <a:xfrm>
            <a:off x="4721674" y="4636312"/>
            <a:ext cx="1440873" cy="739252"/>
          </a:xfrm>
          <a:prstGeom prst="wedgeRectCallout">
            <a:avLst>
              <a:gd name="adj1" fmla="val -50320"/>
              <a:gd name="adj2" fmla="val 9751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Looks same but not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750" y="4552651"/>
            <a:ext cx="4285286" cy="1681894"/>
          </a:xfrm>
          <a:prstGeom prst="rect">
            <a:avLst/>
          </a:prstGeom>
        </p:spPr>
      </p:pic>
      <p:sp>
        <p:nvSpPr>
          <p:cNvPr id="14" name="矩形标注 13"/>
          <p:cNvSpPr/>
          <p:nvPr/>
        </p:nvSpPr>
        <p:spPr>
          <a:xfrm>
            <a:off x="10633363" y="4552651"/>
            <a:ext cx="1440873" cy="739252"/>
          </a:xfrm>
          <a:prstGeom prst="wedgeRectCallout">
            <a:avLst>
              <a:gd name="adj1" fmla="val -50320"/>
              <a:gd name="adj2" fmla="val 9751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Looks different but the same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787048" y="6369482"/>
            <a:ext cx="143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False Positive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7720620" y="6369482"/>
            <a:ext cx="15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False Negative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7352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L</a:t>
            </a:r>
            <a:r>
              <a:rPr lang="en-US" altLang="zh-CN" dirty="0"/>
              <a:t>oop Closure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7409873" cy="4408920"/>
          </a:xfrm>
        </p:spPr>
        <p:txBody>
          <a:bodyPr/>
          <a:lstStyle/>
          <a:p>
            <a:r>
              <a:rPr lang="en-US" altLang="zh-CN" dirty="0" smtClean="0"/>
              <a:t>How to measure the </a:t>
            </a:r>
            <a:r>
              <a:rPr lang="en-US" altLang="zh-CN" dirty="0" smtClean="0">
                <a:solidFill>
                  <a:srgbClr val="C00000"/>
                </a:solidFill>
              </a:rPr>
              <a:t>similarity</a:t>
            </a:r>
            <a:r>
              <a:rPr lang="en-US" altLang="zh-CN" dirty="0" smtClean="0"/>
              <a:t> of images?</a:t>
            </a:r>
          </a:p>
          <a:p>
            <a:pPr lvl="1"/>
            <a:r>
              <a:rPr lang="en-US" altLang="zh-CN" sz="1600" dirty="0" smtClean="0"/>
              <a:t>Directly A-B ?		-What if the view and light changes?</a:t>
            </a:r>
          </a:p>
          <a:p>
            <a:r>
              <a:rPr lang="en-US" altLang="zh-CN" sz="2000" dirty="0" smtClean="0"/>
              <a:t>We need more complicated models: Bag-of-Words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36" y="3262183"/>
            <a:ext cx="4730982" cy="331547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42206" y="3155092"/>
            <a:ext cx="439900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From many images: nose, eyes, hairs, 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142206" y="4106563"/>
            <a:ext cx="439900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Dictionary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142205" y="5042183"/>
            <a:ext cx="439900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Face = 1 nose + 2 eyes + 1 hairs + …</a:t>
            </a:r>
          </a:p>
        </p:txBody>
      </p:sp>
      <p:sp>
        <p:nvSpPr>
          <p:cNvPr id="8" name="下箭头 7"/>
          <p:cNvSpPr/>
          <p:nvPr/>
        </p:nvSpPr>
        <p:spPr>
          <a:xfrm>
            <a:off x="9188305" y="3612463"/>
            <a:ext cx="238897" cy="421912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9188304" y="4548083"/>
            <a:ext cx="238897" cy="421912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42205" y="6002600"/>
            <a:ext cx="439900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Features -&gt; Words</a:t>
            </a:r>
          </a:p>
        </p:txBody>
      </p:sp>
      <p:sp>
        <p:nvSpPr>
          <p:cNvPr id="11" name="下箭头 10"/>
          <p:cNvSpPr/>
          <p:nvPr/>
        </p:nvSpPr>
        <p:spPr>
          <a:xfrm>
            <a:off x="9207894" y="5483703"/>
            <a:ext cx="238897" cy="421912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284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L</a:t>
            </a:r>
            <a:r>
              <a:rPr lang="en-US" altLang="zh-CN" dirty="0"/>
              <a:t>oop Closure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7409873" cy="4408920"/>
          </a:xfrm>
        </p:spPr>
        <p:txBody>
          <a:bodyPr/>
          <a:lstStyle/>
          <a:p>
            <a:r>
              <a:rPr lang="en-US" altLang="zh-CN" dirty="0" smtClean="0"/>
              <a:t>Bag-of-Words loop closure approaches: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How to evaluate loop closure methods?</a:t>
            </a:r>
          </a:p>
          <a:p>
            <a:pPr lvl="1"/>
            <a:r>
              <a:rPr lang="en-US" altLang="zh-CN" sz="1600" dirty="0" smtClean="0"/>
              <a:t>Precision-recall curve.</a:t>
            </a:r>
          </a:p>
          <a:p>
            <a:r>
              <a:rPr lang="en-US" altLang="zh-CN" sz="2000" dirty="0" smtClean="0"/>
              <a:t>Approaches from ML: Auto-encoders, CNNs, etc.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838200" y="2817341"/>
            <a:ext cx="113888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A large image set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753497" y="2824253"/>
            <a:ext cx="113888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Features: SIFT, ORB</a:t>
            </a:r>
            <a:endParaRPr lang="zh-CN" altLang="en-US" dirty="0"/>
          </a:p>
        </p:txBody>
      </p:sp>
      <p:sp>
        <p:nvSpPr>
          <p:cNvPr id="14" name="右箭头 13"/>
          <p:cNvSpPr/>
          <p:nvPr/>
        </p:nvSpPr>
        <p:spPr>
          <a:xfrm>
            <a:off x="2138748" y="3023850"/>
            <a:ext cx="453081" cy="24713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2444" y="2901653"/>
            <a:ext cx="113888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Dictionary</a:t>
            </a:r>
            <a:endParaRPr lang="zh-CN" altLang="en-US" dirty="0"/>
          </a:p>
        </p:txBody>
      </p:sp>
      <p:sp>
        <p:nvSpPr>
          <p:cNvPr id="16" name="右箭头 15"/>
          <p:cNvSpPr/>
          <p:nvPr/>
        </p:nvSpPr>
        <p:spPr>
          <a:xfrm>
            <a:off x="4215713" y="3016938"/>
            <a:ext cx="453081" cy="24713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857532" y="2682404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Clustering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842420" y="3567475"/>
            <a:ext cx="113888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Image A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842419" y="4213583"/>
            <a:ext cx="113888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Image B</a:t>
            </a:r>
            <a:endParaRPr lang="zh-CN" altLang="en-US" dirty="0"/>
          </a:p>
        </p:txBody>
      </p:sp>
      <p:cxnSp>
        <p:nvCxnSpPr>
          <p:cNvPr id="22" name="直接箭头连接符 21"/>
          <p:cNvCxnSpPr>
            <a:stCxn id="18" idx="3"/>
            <a:endCxn id="15" idx="2"/>
          </p:cNvCxnSpPr>
          <p:nvPr/>
        </p:nvCxnSpPr>
        <p:spPr>
          <a:xfrm flipV="1">
            <a:off x="4981301" y="3270985"/>
            <a:ext cx="690584" cy="481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9" idx="3"/>
            <a:endCxn id="15" idx="2"/>
          </p:cNvCxnSpPr>
          <p:nvPr/>
        </p:nvCxnSpPr>
        <p:spPr>
          <a:xfrm flipV="1">
            <a:off x="4981300" y="3270985"/>
            <a:ext cx="690585" cy="112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630928" y="3567475"/>
            <a:ext cx="29661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Words A= 2 car + 1 people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6630928" y="4213583"/>
            <a:ext cx="29661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Words A= 1 car + 1 cat</a:t>
            </a:r>
            <a:endParaRPr lang="zh-CN" altLang="en-US" dirty="0"/>
          </a:p>
        </p:txBody>
      </p:sp>
      <p:cxnSp>
        <p:nvCxnSpPr>
          <p:cNvPr id="29" name="直接箭头连接符 28"/>
          <p:cNvCxnSpPr>
            <a:stCxn id="15" idx="2"/>
            <a:endCxn id="26" idx="1"/>
          </p:cNvCxnSpPr>
          <p:nvPr/>
        </p:nvCxnSpPr>
        <p:spPr>
          <a:xfrm>
            <a:off x="5671885" y="3270985"/>
            <a:ext cx="959043" cy="481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5" idx="2"/>
            <a:endCxn id="27" idx="1"/>
          </p:cNvCxnSpPr>
          <p:nvPr/>
        </p:nvCxnSpPr>
        <p:spPr>
          <a:xfrm>
            <a:off x="5671885" y="3270985"/>
            <a:ext cx="959043" cy="112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0358051" y="3291421"/>
            <a:ext cx="134791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Compute Similarity and</a:t>
            </a:r>
          </a:p>
          <a:p>
            <a:pPr algn="ctr"/>
            <a:r>
              <a:rPr lang="en-US" altLang="zh-CN" dirty="0" smtClean="0"/>
              <a:t>Raise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loop hypothesis</a:t>
            </a:r>
          </a:p>
        </p:txBody>
      </p:sp>
      <p:sp>
        <p:nvSpPr>
          <p:cNvPr id="33" name="右箭头 32"/>
          <p:cNvSpPr/>
          <p:nvPr/>
        </p:nvSpPr>
        <p:spPr>
          <a:xfrm>
            <a:off x="9814985" y="3936807"/>
            <a:ext cx="395416" cy="27677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165" y="781597"/>
            <a:ext cx="2586588" cy="190080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90" y="4845049"/>
            <a:ext cx="3658166" cy="183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Def</a:t>
            </a:r>
            <a:r>
              <a:rPr lang="en-US" altLang="zh-CN" dirty="0" smtClean="0"/>
              <a:t>. of SLAM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60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E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M</a:t>
            </a:r>
            <a:r>
              <a:rPr lang="en-US" altLang="zh-CN" dirty="0" smtClean="0"/>
              <a:t>ap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9999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E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M</a:t>
            </a:r>
            <a:r>
              <a:rPr lang="en-US" altLang="zh-CN" dirty="0"/>
              <a:t>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Map is one of the major outputs of SLAM</a:t>
            </a:r>
          </a:p>
          <a:p>
            <a:pPr lvl="1"/>
            <a:r>
              <a:rPr lang="en-US" altLang="zh-CN" dirty="0" smtClean="0"/>
              <a:t>However it depends on what is SLAM applied for.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486" y="2907579"/>
            <a:ext cx="3174587" cy="13187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72" y="2907579"/>
            <a:ext cx="2839293" cy="27081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63373" y="5807631"/>
            <a:ext cx="127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Metric map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612" y="2966333"/>
            <a:ext cx="2735696" cy="259062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11700" y="5796230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Topological map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173237" y="6191228"/>
            <a:ext cx="817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Others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4755" y="4390808"/>
            <a:ext cx="2411124" cy="162170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8999" y="4345709"/>
            <a:ext cx="2047569" cy="171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80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E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M</a:t>
            </a:r>
            <a:r>
              <a:rPr lang="en-US" altLang="zh-CN" dirty="0"/>
              <a:t>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 mapping we seek an efficient way to represent the environment.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23636" y="2660072"/>
            <a:ext cx="4913746" cy="25237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</a:rPr>
              <a:t>Metric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Hard to extend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Expensive in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Examples: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Grid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Occupancy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Raw point cloud map</a:t>
            </a:r>
            <a:endParaRPr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359236" y="2660071"/>
            <a:ext cx="4913746" cy="2484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</a:rPr>
              <a:t>Topological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Low-cost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Inaccurate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Need local models to navigate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59553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E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M</a:t>
            </a:r>
            <a:r>
              <a:rPr lang="en-US" altLang="zh-CN" dirty="0"/>
              <a:t>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Maps used in </a:t>
            </a:r>
            <a:r>
              <a:rPr lang="en-US" altLang="zh-CN" dirty="0" smtClean="0">
                <a:solidFill>
                  <a:srgbClr val="C00000"/>
                </a:solidFill>
              </a:rPr>
              <a:t>Navigation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smtClean="0"/>
              <a:t>Occupancy maps: model the possibility if a point is occupied</a:t>
            </a:r>
          </a:p>
          <a:p>
            <a:pPr lvl="1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02" y="2825893"/>
            <a:ext cx="2990850" cy="29241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37681" y="5843484"/>
            <a:ext cx="2567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2D Occupancy map (ROS)</a:t>
            </a:r>
            <a:endParaRPr lang="zh-CN" altLang="en-US" dirty="0"/>
          </a:p>
        </p:txBody>
      </p:sp>
      <p:pic>
        <p:nvPicPr>
          <p:cNvPr id="2050" name="Picture 2" descr="https://pic4.zhimg.com/6cc67f649627df6ca0fa06ceb16032ef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876" y="3440254"/>
            <a:ext cx="57150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6401530" y="5843484"/>
            <a:ext cx="305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3D Occupancy map (</a:t>
            </a:r>
            <a:r>
              <a:rPr lang="en-US" altLang="zh-CN" dirty="0" err="1" smtClean="0"/>
              <a:t>Octomap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7091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E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M</a:t>
            </a:r>
            <a:r>
              <a:rPr lang="en-US" altLang="zh-CN" dirty="0"/>
              <a:t>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Maps used in </a:t>
            </a:r>
            <a:r>
              <a:rPr lang="en-US" altLang="zh-CN" dirty="0" smtClean="0">
                <a:solidFill>
                  <a:srgbClr val="C00000"/>
                </a:solidFill>
              </a:rPr>
              <a:t>Reconstruction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smtClean="0"/>
              <a:t>TSDF (Truncated signed distance function)</a:t>
            </a:r>
          </a:p>
          <a:p>
            <a:pPr lvl="1"/>
            <a:r>
              <a:rPr lang="en-US" altLang="zh-CN" dirty="0" err="1" smtClean="0"/>
              <a:t>Surfels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624" y="3315855"/>
            <a:ext cx="4492095" cy="32060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15855"/>
            <a:ext cx="3974894" cy="320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48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C</a:t>
            </a:r>
            <a:r>
              <a:rPr lang="en-US" altLang="zh-CN" dirty="0" smtClean="0"/>
              <a:t>onclusion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9618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</a:t>
            </a:r>
            <a:r>
              <a:rPr lang="en-US" altLang="zh-CN" dirty="0"/>
              <a:t>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 a typical SLAM system, we use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VO</a:t>
            </a:r>
            <a:r>
              <a:rPr lang="en-US" altLang="zh-CN" dirty="0" smtClean="0"/>
              <a:t> to estimate the ego-motion between frames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Optimization</a:t>
            </a:r>
            <a:r>
              <a:rPr lang="en-US" altLang="zh-CN" dirty="0" smtClean="0"/>
              <a:t> to handle the global trajectory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Loop closure </a:t>
            </a:r>
            <a:r>
              <a:rPr lang="en-US" altLang="zh-CN" dirty="0" smtClean="0"/>
              <a:t>to correct the draft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Map</a:t>
            </a:r>
            <a:r>
              <a:rPr lang="en-US" altLang="zh-CN" dirty="0" smtClean="0"/>
              <a:t> to describe the environment</a:t>
            </a:r>
          </a:p>
          <a:p>
            <a:pPr lvl="1"/>
            <a:endParaRPr lang="en-US" altLang="zh-CN" dirty="0"/>
          </a:p>
          <a:p>
            <a:r>
              <a:rPr lang="en-US" altLang="zh-CN" dirty="0" smtClean="0"/>
              <a:t>Is that all about SLAM?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We haven’t talked about coding yet.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3074" name="Picture 2" descr="https://pic1.zhimg.com/cb4bce7490210b276d3cbaec60030978_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974" y="1441882"/>
            <a:ext cx="348615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83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</a:t>
            </a:r>
            <a:r>
              <a:rPr lang="en-US" altLang="zh-CN" dirty="0"/>
              <a:t>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11589"/>
            <a:ext cx="10515600" cy="4351338"/>
          </a:xfrm>
        </p:spPr>
        <p:txBody>
          <a:bodyPr/>
          <a:lstStyle/>
          <a:p>
            <a:pPr algn="ctr"/>
            <a:r>
              <a:rPr lang="en-US" altLang="zh-CN" dirty="0" smtClean="0"/>
              <a:t>Qualified open-source SLAM solutions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601499"/>
              </p:ext>
            </p:extLst>
          </p:nvPr>
        </p:nvGraphicFramePr>
        <p:xfrm>
          <a:off x="2054276" y="1980605"/>
          <a:ext cx="8229599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180">
                  <a:extLst>
                    <a:ext uri="{9D8B030D-6E8A-4147-A177-3AD203B41FA5}">
                      <a16:colId xmlns:a16="http://schemas.microsoft.com/office/drawing/2014/main" xmlns="" val="1340216400"/>
                    </a:ext>
                  </a:extLst>
                </a:gridCol>
                <a:gridCol w="5643419">
                  <a:extLst>
                    <a:ext uri="{9D8B030D-6E8A-4147-A177-3AD203B41FA5}">
                      <a16:colId xmlns:a16="http://schemas.microsoft.com/office/drawing/2014/main" xmlns="" val="161856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Site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18651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Rgbd-slam-v2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https://github.com/felixendres/rgbdslam_v2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70955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ORB-slam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https://github.com/raulmur/ORB_SLAM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8933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LSD-slam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https://github.com/tum-vision/lsd_slam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2902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Hector-slam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https://github.com/tu-darmstadt-ros-pkg/hector_slam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32241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https://github.com/uzh-rpg/rpg_svo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95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RTABslam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https://github.com/introlab/rtabmap_ros#rtabmap_ros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2901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Dvo</a:t>
                      </a:r>
                      <a:r>
                        <a:rPr lang="en-US" altLang="zh-CN" dirty="0" smtClean="0"/>
                        <a:t>-slam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https://github.com/tum-vision/dvo_slam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193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Kinect Fusion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hlinkClick r:id="rId9"/>
                        </a:rPr>
                        <a:t>http://research.microsoft.com/en-us/projects/surfacerecon/</a:t>
                      </a:r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0731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Kinfu_large_scale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hlinkClick r:id="rId10"/>
                        </a:rPr>
                        <a:t>http://pointclouds.org/documentation/tutorials/using_kinfu_large_scale.php</a:t>
                      </a:r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46847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DTAM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hlinkClick r:id="rId11"/>
                        </a:rPr>
                        <a:t>https://github.com/anuranbaka/OpenDTAM</a:t>
                      </a:r>
                      <a:r>
                        <a:rPr lang="en-US" altLang="zh-CN" dirty="0" smtClean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59888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120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</a:t>
            </a:r>
            <a:r>
              <a:rPr lang="en-US" altLang="zh-CN" dirty="0"/>
              <a:t>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For a student starting to work in SLAM, one should learn:</a:t>
            </a:r>
          </a:p>
          <a:p>
            <a:pPr lvl="1"/>
            <a:r>
              <a:rPr lang="en-US" altLang="zh-CN" dirty="0" smtClean="0"/>
              <a:t>Math: geometry, probabilistic even ML</a:t>
            </a:r>
          </a:p>
          <a:p>
            <a:pPr lvl="1"/>
            <a:r>
              <a:rPr lang="en-US" altLang="zh-CN" dirty="0" smtClean="0"/>
              <a:t>Coding skills:</a:t>
            </a:r>
          </a:p>
          <a:p>
            <a:pPr lvl="2"/>
            <a:r>
              <a:rPr lang="en-US" altLang="zh-CN" dirty="0" smtClean="0"/>
              <a:t>Linux</a:t>
            </a:r>
          </a:p>
          <a:p>
            <a:pPr lvl="2"/>
            <a:r>
              <a:rPr lang="en-US" altLang="zh-CN" dirty="0" smtClean="0"/>
              <a:t>C++</a:t>
            </a:r>
          </a:p>
          <a:p>
            <a:pPr lvl="2"/>
            <a:r>
              <a:rPr lang="en-US" altLang="zh-CN" dirty="0" smtClean="0"/>
              <a:t>Libraries: ROS, OpenCV, PCL, g2o, DBoW2, </a:t>
            </a:r>
            <a:r>
              <a:rPr lang="en-US" altLang="zh-CN" dirty="0" err="1" smtClean="0"/>
              <a:t>libpointmatcher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octomap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Fabmap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ceres</a:t>
            </a:r>
            <a:r>
              <a:rPr lang="en-US" altLang="zh-CN" dirty="0" smtClean="0"/>
              <a:t> …</a:t>
            </a:r>
          </a:p>
          <a:p>
            <a:pPr lvl="2"/>
            <a:r>
              <a:rPr lang="en-US" altLang="zh-CN" dirty="0" smtClean="0"/>
              <a:t>Python</a:t>
            </a:r>
          </a:p>
          <a:p>
            <a:r>
              <a:rPr lang="en-US" altLang="zh-CN" dirty="0" smtClean="0"/>
              <a:t>Future issues:</a:t>
            </a:r>
          </a:p>
          <a:p>
            <a:pPr lvl="1"/>
            <a:r>
              <a:rPr lang="en-US" altLang="zh-CN" dirty="0" smtClean="0"/>
              <a:t>Dynamic, Multi-robots, Semantic, Low-weight devices, Mobile platforms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8098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42737" y="3121891"/>
            <a:ext cx="5246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smtClean="0"/>
              <a:t>Thank you for attention!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8334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Def</a:t>
            </a:r>
            <a:r>
              <a:rPr lang="en-US" altLang="zh-CN" dirty="0" smtClean="0"/>
              <a:t>. of SLAM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SLAM: Simultaneous </a:t>
            </a:r>
            <a:r>
              <a:rPr lang="en-US" altLang="zh-CN" dirty="0" smtClean="0">
                <a:solidFill>
                  <a:srgbClr val="C00000"/>
                </a:solidFill>
              </a:rPr>
              <a:t>Localization</a:t>
            </a:r>
            <a:r>
              <a:rPr lang="en-US" altLang="zh-CN" dirty="0" smtClean="0"/>
              <a:t> and </a:t>
            </a:r>
            <a:r>
              <a:rPr lang="en-US" altLang="zh-CN" dirty="0" smtClean="0">
                <a:solidFill>
                  <a:srgbClr val="C00000"/>
                </a:solidFill>
              </a:rPr>
              <a:t>Mapping</a:t>
            </a:r>
          </a:p>
          <a:p>
            <a:r>
              <a:rPr lang="en-US" altLang="zh-CN" dirty="0" smtClean="0"/>
              <a:t>Applications: Robotics, UAVs, Cars, AR/VR, Smart phones, etc.</a:t>
            </a:r>
          </a:p>
          <a:p>
            <a:endParaRPr lang="en-US" altLang="zh-CN" dirty="0" smtClean="0"/>
          </a:p>
        </p:txBody>
      </p:sp>
      <p:pic>
        <p:nvPicPr>
          <p:cNvPr id="4" name="图片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11328"/>
            <a:ext cx="2636143" cy="19331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683" y="3211328"/>
            <a:ext cx="3314007" cy="19331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247" y="3211327"/>
            <a:ext cx="3437969" cy="19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0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Def</a:t>
            </a:r>
            <a:r>
              <a:rPr lang="en-US" altLang="zh-CN" dirty="0" smtClean="0"/>
              <a:t>. of SLAM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1052945" y="1825625"/>
            <a:ext cx="3537527" cy="3537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dirty="0" smtClean="0"/>
              <a:t>Where am I?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7476836" y="1825624"/>
            <a:ext cx="3537527" cy="3537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dirty="0" smtClean="0"/>
              <a:t>What is around me?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4726709" y="2521527"/>
            <a:ext cx="2738581" cy="572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Needs accurate map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 flipH="1">
            <a:off x="4726708" y="4225636"/>
            <a:ext cx="2750127" cy="572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Needs accurate position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 rot="2327626">
            <a:off x="4373521" y="5089840"/>
            <a:ext cx="1145309" cy="54494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8542808">
            <a:off x="6551348" y="5115967"/>
            <a:ext cx="1145309" cy="54494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2955635" y="5898663"/>
            <a:ext cx="6280727" cy="6557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Simultaneously minimize both error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641" y="3082188"/>
            <a:ext cx="1925361" cy="111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4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Def</a:t>
            </a:r>
            <a:r>
              <a:rPr lang="en-US" altLang="zh-CN" dirty="0" smtClean="0"/>
              <a:t>. of SLAM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2558473"/>
            <a:ext cx="5181600" cy="3618490"/>
          </a:xfrm>
        </p:spPr>
        <p:txBody>
          <a:bodyPr/>
          <a:lstStyle/>
          <a:p>
            <a:r>
              <a:rPr lang="en-US" altLang="zh-CN" dirty="0" smtClean="0"/>
              <a:t>Lasers</a:t>
            </a:r>
          </a:p>
          <a:p>
            <a:pPr lvl="1"/>
            <a:r>
              <a:rPr lang="en-US" altLang="zh-CN" dirty="0" smtClean="0"/>
              <a:t>Accurate</a:t>
            </a:r>
          </a:p>
          <a:p>
            <a:pPr lvl="1"/>
            <a:r>
              <a:rPr lang="en-US" altLang="zh-CN" dirty="0" smtClean="0"/>
              <a:t>Fast</a:t>
            </a:r>
          </a:p>
          <a:p>
            <a:pPr lvl="1"/>
            <a:r>
              <a:rPr lang="en-US" altLang="zh-CN" dirty="0" smtClean="0"/>
              <a:t>Long history in research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Heavy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Expensive</a:t>
            </a:r>
          </a:p>
          <a:p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</a:rPr>
              <a:t>Examples: SICK, </a:t>
            </a:r>
            <a:r>
              <a:rPr lang="en-US" altLang="zh-CN" sz="2000" dirty="0" err="1" smtClean="0">
                <a:solidFill>
                  <a:schemeClr val="accent2">
                    <a:lumMod val="50000"/>
                  </a:schemeClr>
                </a:solidFill>
              </a:rPr>
              <a:t>Velodyne</a:t>
            </a:r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altLang="zh-CN" sz="2000" dirty="0" err="1" smtClean="0">
                <a:solidFill>
                  <a:schemeClr val="accent2">
                    <a:lumMod val="50000"/>
                  </a:schemeClr>
                </a:solidFill>
              </a:rPr>
              <a:t>Rplidar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2558473"/>
            <a:ext cx="5181600" cy="361849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Cameras</a:t>
            </a:r>
          </a:p>
          <a:p>
            <a:pPr lvl="1"/>
            <a:r>
              <a:rPr lang="en-US" altLang="zh-CN" dirty="0" smtClean="0"/>
              <a:t>Cheap</a:t>
            </a:r>
          </a:p>
          <a:p>
            <a:pPr lvl="1"/>
            <a:r>
              <a:rPr lang="en-US" altLang="zh-CN" dirty="0" smtClean="0"/>
              <a:t>Light-weight</a:t>
            </a:r>
          </a:p>
          <a:p>
            <a:pPr lvl="1"/>
            <a:r>
              <a:rPr lang="en-US" altLang="zh-CN" dirty="0" smtClean="0"/>
              <a:t>Rich information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High computation cost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Work under assumptions</a:t>
            </a:r>
          </a:p>
          <a:p>
            <a:r>
              <a:rPr lang="en-US" altLang="zh-CN" sz="1800" dirty="0" smtClean="0">
                <a:solidFill>
                  <a:schemeClr val="accent2">
                    <a:lumMod val="50000"/>
                  </a:schemeClr>
                </a:solidFill>
              </a:rPr>
              <a:t>Categories: monocular, stereo, RGBD</a:t>
            </a:r>
            <a:endParaRPr lang="zh-CN" altLang="en-US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144818" y="1570182"/>
            <a:ext cx="3749963" cy="720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Sensors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056418" y="1385516"/>
            <a:ext cx="3297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 methods and difficulty of SLAM depend heavily on the equipped sensors.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620" y="5603087"/>
            <a:ext cx="1179177" cy="981075"/>
          </a:xfrm>
          <a:prstGeom prst="rect">
            <a:avLst/>
          </a:prstGeom>
        </p:spPr>
      </p:pic>
      <p:sp>
        <p:nvSpPr>
          <p:cNvPr id="8" name="五边形 7"/>
          <p:cNvSpPr/>
          <p:nvPr/>
        </p:nvSpPr>
        <p:spPr>
          <a:xfrm rot="5400000">
            <a:off x="4210553" y="4247861"/>
            <a:ext cx="3618490" cy="23971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078" y="3759199"/>
            <a:ext cx="1304925" cy="1333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229" y="5603087"/>
            <a:ext cx="2314504" cy="8235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738" y="5606698"/>
            <a:ext cx="1974511" cy="8198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42" y="5603087"/>
            <a:ext cx="981075" cy="9810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7496" y="5603087"/>
            <a:ext cx="1125038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Def</a:t>
            </a:r>
            <a:r>
              <a:rPr lang="en-US" altLang="zh-CN" dirty="0" smtClean="0"/>
              <a:t>. of SLAM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vSLAM</a:t>
            </a:r>
            <a:r>
              <a:rPr lang="en-US" altLang="zh-CN" dirty="0" smtClean="0"/>
              <a:t>: SLAM that uses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cameras</a:t>
            </a:r>
            <a:r>
              <a:rPr lang="en-US" altLang="zh-CN" dirty="0" smtClean="0"/>
              <a:t> as the only or main sensor.</a:t>
            </a:r>
          </a:p>
          <a:p>
            <a:r>
              <a:rPr lang="en-US" altLang="zh-CN" dirty="0" smtClean="0"/>
              <a:t>Active research area in recent decades. </a:t>
            </a:r>
          </a:p>
          <a:p>
            <a:r>
              <a:rPr lang="en-US" altLang="zh-CN" dirty="0" smtClean="0"/>
              <a:t>Considered basically solved in </a:t>
            </a:r>
            <a:r>
              <a:rPr lang="en-US" altLang="zh-CN" dirty="0" smtClean="0">
                <a:solidFill>
                  <a:schemeClr val="accent2"/>
                </a:solidFill>
              </a:rPr>
              <a:t>rigid</a:t>
            </a:r>
            <a:r>
              <a:rPr lang="en-US" altLang="zh-CN" dirty="0" smtClean="0"/>
              <a:t> and </a:t>
            </a:r>
            <a:r>
              <a:rPr lang="en-US" altLang="zh-CN" dirty="0" smtClean="0">
                <a:solidFill>
                  <a:schemeClr val="accent2"/>
                </a:solidFill>
              </a:rPr>
              <a:t>static</a:t>
            </a:r>
            <a:r>
              <a:rPr lang="en-US" altLang="zh-CN" dirty="0" smtClean="0"/>
              <a:t> environments.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11" y="3483985"/>
            <a:ext cx="3762375" cy="3067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669" y="3483985"/>
            <a:ext cx="3435724" cy="3000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076" y="3483985"/>
            <a:ext cx="3649807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3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Def</a:t>
            </a:r>
            <a:r>
              <a:rPr lang="en-US" altLang="zh-CN" dirty="0" smtClean="0"/>
              <a:t>. of SLAM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636" y="1690688"/>
            <a:ext cx="4712607" cy="3534455"/>
          </a:xfrm>
        </p:spPr>
      </p:pic>
      <p:sp>
        <p:nvSpPr>
          <p:cNvPr id="8" name="文本框 7"/>
          <p:cNvSpPr txBox="1"/>
          <p:nvPr/>
        </p:nvSpPr>
        <p:spPr>
          <a:xfrm>
            <a:off x="547735" y="1690688"/>
            <a:ext cx="576343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Common components in a </a:t>
            </a:r>
            <a:r>
              <a:rPr lang="en-US" altLang="zh-CN" sz="2400" dirty="0" err="1" smtClean="0"/>
              <a:t>vSLAM</a:t>
            </a:r>
            <a:r>
              <a:rPr lang="en-US" altLang="zh-CN" sz="2400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Sensor data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Visual Odometry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Backend (Optimization)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Mapping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Loop closure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 smtClean="0"/>
              <a:t>vSLAM</a:t>
            </a:r>
            <a:r>
              <a:rPr lang="en-US" altLang="zh-CN" sz="2400" dirty="0" smtClean="0"/>
              <a:t> research status: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C00000"/>
                </a:solidFill>
              </a:rPr>
              <a:t>Basically solved </a:t>
            </a:r>
            <a:r>
              <a:rPr lang="en-US" altLang="zh-CN" sz="2400" dirty="0" smtClean="0"/>
              <a:t>in theory: filter &amp;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C00000"/>
                </a:solidFill>
              </a:rPr>
              <a:t>Demo</a:t>
            </a:r>
            <a:r>
              <a:rPr lang="en-US" altLang="zh-CN" sz="2400" dirty="0" smtClean="0"/>
              <a:t> in rigid and static environments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Several qualified open source frameworks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2622934" y="5535385"/>
            <a:ext cx="6946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SLAM is more like a concept than a single algorithm.*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2082" y="6307292"/>
            <a:ext cx="885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* Soren </a:t>
            </a:r>
            <a:r>
              <a:rPr lang="en-US" altLang="zh-CN" dirty="0" err="1" smtClean="0">
                <a:solidFill>
                  <a:srgbClr val="C00000"/>
                </a:solidFill>
              </a:rPr>
              <a:t>Rissgaard</a:t>
            </a:r>
            <a:r>
              <a:rPr lang="en-US" altLang="zh-CN" dirty="0" smtClean="0">
                <a:solidFill>
                  <a:srgbClr val="C00000"/>
                </a:solidFill>
              </a:rPr>
              <a:t> and Morten Rufus Blas, SLAM for dummies, MIT lab.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3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Def</a:t>
            </a:r>
            <a:r>
              <a:rPr lang="en-US" altLang="zh-CN" dirty="0" smtClean="0"/>
              <a:t>. of SLAM</a:t>
            </a:r>
            <a:endParaRPr lang="zh-CN" altLang="en-US" dirty="0"/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985138736"/>
              </p:ext>
            </p:extLst>
          </p:nvPr>
        </p:nvGraphicFramePr>
        <p:xfrm>
          <a:off x="838200" y="1690688"/>
          <a:ext cx="10706100" cy="3622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圆角矩形 9"/>
          <p:cNvSpPr/>
          <p:nvPr/>
        </p:nvSpPr>
        <p:spPr>
          <a:xfrm>
            <a:off x="4648200" y="4907650"/>
            <a:ext cx="2895600" cy="11840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回环检测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Loop Closing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 rot="2019677">
            <a:off x="2779549" y="4565765"/>
            <a:ext cx="1137139" cy="70338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19851763">
            <a:off x="8275001" y="4520849"/>
            <a:ext cx="1137139" cy="70338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11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1964</Words>
  <Application>Microsoft Office PowerPoint</Application>
  <PresentationFormat>宽屏</PresentationFormat>
  <Paragraphs>386</Paragraphs>
  <Slides>39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华文细黑</vt:lpstr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Equation</vt:lpstr>
      <vt:lpstr>The Basics about SLAM</vt:lpstr>
      <vt:lpstr>Contents</vt:lpstr>
      <vt:lpstr>1.Def. of SLAM</vt:lpstr>
      <vt:lpstr>1. Def. of SLAM</vt:lpstr>
      <vt:lpstr>1. Def. of SLAM</vt:lpstr>
      <vt:lpstr>1. Def. of SLAM</vt:lpstr>
      <vt:lpstr>1. Def. of SLAM</vt:lpstr>
      <vt:lpstr>1. Def. of SLAM</vt:lpstr>
      <vt:lpstr>1. Def. of SLAM</vt:lpstr>
      <vt:lpstr>2. Visual Odometry</vt:lpstr>
      <vt:lpstr>2. Visual Odometry</vt:lpstr>
      <vt:lpstr>2. Visual Odometry</vt:lpstr>
      <vt:lpstr>2. Visual Odometry</vt:lpstr>
      <vt:lpstr>2. Visual Odometry</vt:lpstr>
      <vt:lpstr>2. Visual Odometry</vt:lpstr>
      <vt:lpstr>2. Visual Odometry</vt:lpstr>
      <vt:lpstr>2. Visual Odometry</vt:lpstr>
      <vt:lpstr>2. Visual Odometry</vt:lpstr>
      <vt:lpstr>3. Optimization</vt:lpstr>
      <vt:lpstr>3. Optimization</vt:lpstr>
      <vt:lpstr>3. Optimization</vt:lpstr>
      <vt:lpstr>3. Optimization</vt:lpstr>
      <vt:lpstr>3. Optimization</vt:lpstr>
      <vt:lpstr>3. Optimization</vt:lpstr>
      <vt:lpstr>4. Loop Closure</vt:lpstr>
      <vt:lpstr>4. Loop Closure</vt:lpstr>
      <vt:lpstr>4. Loop Closure</vt:lpstr>
      <vt:lpstr>4. Loop Closure</vt:lpstr>
      <vt:lpstr>4. Loop Closure</vt:lpstr>
      <vt:lpstr>5. Map</vt:lpstr>
      <vt:lpstr>5. Map</vt:lpstr>
      <vt:lpstr>5. Map</vt:lpstr>
      <vt:lpstr>5. Map</vt:lpstr>
      <vt:lpstr>5. Map</vt:lpstr>
      <vt:lpstr>6. Conclusion</vt:lpstr>
      <vt:lpstr>6. Conclusion</vt:lpstr>
      <vt:lpstr>6. Conclusion</vt:lpstr>
      <vt:lpstr>6. Conclusion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basics about SLAM</dc:title>
  <dc:creator>高翔</dc:creator>
  <cp:lastModifiedBy>高翔</cp:lastModifiedBy>
  <cp:revision>82</cp:revision>
  <dcterms:created xsi:type="dcterms:W3CDTF">2016-03-19T03:43:45Z</dcterms:created>
  <dcterms:modified xsi:type="dcterms:W3CDTF">2016-03-25T07:25:31Z</dcterms:modified>
</cp:coreProperties>
</file>